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256" r:id="rId2"/>
    <p:sldId id="316" r:id="rId3"/>
    <p:sldId id="319" r:id="rId4"/>
    <p:sldId id="257" r:id="rId5"/>
    <p:sldId id="320" r:id="rId6"/>
    <p:sldId id="321" r:id="rId7"/>
    <p:sldId id="322" r:id="rId8"/>
    <p:sldId id="323" r:id="rId9"/>
    <p:sldId id="324" r:id="rId10"/>
    <p:sldId id="259" r:id="rId11"/>
    <p:sldId id="286" r:id="rId12"/>
    <p:sldId id="258" r:id="rId13"/>
    <p:sldId id="309" r:id="rId14"/>
    <p:sldId id="310" r:id="rId15"/>
    <p:sldId id="325" r:id="rId16"/>
    <p:sldId id="311" r:id="rId17"/>
    <p:sldId id="312" r:id="rId18"/>
    <p:sldId id="313" r:id="rId19"/>
    <p:sldId id="314" r:id="rId20"/>
    <p:sldId id="315" r:id="rId21"/>
  </p:sldIdLst>
  <p:sldSz cx="9144000" cy="5143500" type="screen16x9"/>
  <p:notesSz cx="6858000" cy="9144000"/>
  <p:embeddedFontLst>
    <p:embeddedFont>
      <p:font typeface="Courier Prime" panose="020B0604020202020204" charset="0"/>
      <p:regular r:id="rId23"/>
      <p:bold r:id="rId24"/>
      <p:italic r:id="rId25"/>
      <p:boldItalic r:id="rId26"/>
    </p:embeddedFont>
    <p:embeddedFont>
      <p:font typeface="Montserrat Medium" panose="00000600000000000000" pitchFamily="2" charset="0"/>
      <p:regular r:id="rId27"/>
    </p:embeddedFont>
    <p:embeddedFont>
      <p:font typeface="Montserrat SemiBold" panose="000007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muñoz vergara" initials="mmv" lastIdx="2" clrIdx="0">
    <p:extLst>
      <p:ext uri="{19B8F6BF-5375-455C-9EA6-DF929625EA0E}">
        <p15:presenceInfo xmlns:p15="http://schemas.microsoft.com/office/powerpoint/2012/main" userId="56dbfea01fa8f6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8F4D55-336B-4C2B-BC26-509B8809AA7B}">
  <a:tblStyle styleId="{2D8F4D55-336B-4C2B-BC26-509B8809AA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014026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956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89eefa4c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89eefa4c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54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6cc76e922a75e16b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6cc76e922a75e16b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04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83197c4018804d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83197c4018804d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78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564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12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63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66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91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03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89eefa4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89eefa4c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78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000894" y="2883029"/>
            <a:ext cx="2664333" cy="2049303"/>
            <a:chOff x="6000894" y="2883029"/>
            <a:chExt cx="2664333" cy="2049303"/>
          </a:xfrm>
        </p:grpSpPr>
        <p:sp>
          <p:nvSpPr>
            <p:cNvPr id="10" name="Google Shape;10;p2"/>
            <p:cNvSpPr/>
            <p:nvPr/>
          </p:nvSpPr>
          <p:spPr>
            <a:xfrm>
              <a:off x="6000894" y="2883029"/>
              <a:ext cx="2412900" cy="18324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&lt;&lt;</a:t>
              </a:r>
              <a:endParaRPr/>
            </a:p>
          </p:txBody>
        </p:sp>
        <p:sp>
          <p:nvSpPr>
            <p:cNvPr id="11" name="Google Shape;11;p2"/>
            <p:cNvSpPr/>
            <p:nvPr/>
          </p:nvSpPr>
          <p:spPr>
            <a:xfrm>
              <a:off x="8294727" y="4589432"/>
              <a:ext cx="370500" cy="342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938700" y="635400"/>
            <a:ext cx="7266600" cy="3872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179523" y="3474524"/>
            <a:ext cx="1025780" cy="1033573"/>
            <a:chOff x="7179523" y="3474524"/>
            <a:chExt cx="1025780" cy="1033573"/>
          </a:xfrm>
        </p:grpSpPr>
        <p:grpSp>
          <p:nvGrpSpPr>
            <p:cNvPr id="14" name="Google Shape;14;p2"/>
            <p:cNvGrpSpPr/>
            <p:nvPr/>
          </p:nvGrpSpPr>
          <p:grpSpPr>
            <a:xfrm>
              <a:off x="7501365" y="3754028"/>
              <a:ext cx="703938" cy="754070"/>
              <a:chOff x="7866900" y="3775225"/>
              <a:chExt cx="1277100" cy="1368300"/>
            </a:xfrm>
          </p:grpSpPr>
          <p:cxnSp>
            <p:nvCxnSpPr>
              <p:cNvPr id="15" name="Google Shape;15;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17" name="Google Shape;17;p2"/>
            <p:cNvSpPr/>
            <p:nvPr/>
          </p:nvSpPr>
          <p:spPr>
            <a:xfrm rot="10800000">
              <a:off x="7372141" y="3635919"/>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79523" y="3474524"/>
              <a:ext cx="133800" cy="12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89079" y="491347"/>
            <a:ext cx="941624" cy="889726"/>
            <a:chOff x="789079" y="491347"/>
            <a:chExt cx="941624" cy="889726"/>
          </a:xfrm>
        </p:grpSpPr>
        <p:grpSp>
          <p:nvGrpSpPr>
            <p:cNvPr id="20" name="Google Shape;20;p2"/>
            <p:cNvGrpSpPr/>
            <p:nvPr/>
          </p:nvGrpSpPr>
          <p:grpSpPr>
            <a:xfrm rot="10800000">
              <a:off x="938708" y="635399"/>
              <a:ext cx="470484" cy="466317"/>
              <a:chOff x="7866900" y="3775225"/>
              <a:chExt cx="1277100" cy="1368300"/>
            </a:xfrm>
          </p:grpSpPr>
          <p:cxnSp>
            <p:nvCxnSpPr>
              <p:cNvPr id="21" name="Google Shape;21;p2"/>
              <p:cNvCxnSpPr/>
              <p:nvPr/>
            </p:nvCxnSpPr>
            <p:spPr>
              <a:xfrm>
                <a:off x="7866900" y="3775225"/>
                <a:ext cx="0" cy="13683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rot="10800000">
                <a:off x="7866900"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23" name="Google Shape;23;p2"/>
            <p:cNvSpPr/>
            <p:nvPr/>
          </p:nvSpPr>
          <p:spPr>
            <a:xfrm>
              <a:off x="1279485" y="980578"/>
              <a:ext cx="258600" cy="239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596903" y="1257173"/>
              <a:ext cx="133800" cy="1239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89079" y="491347"/>
              <a:ext cx="303900" cy="281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8006292" y="446803"/>
            <a:ext cx="400500" cy="37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59900" y="4256098"/>
            <a:ext cx="555300" cy="5091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txBox="1">
            <a:spLocks noGrp="1"/>
          </p:cNvSpPr>
          <p:nvPr>
            <p:ph type="title"/>
          </p:nvPr>
        </p:nvSpPr>
        <p:spPr>
          <a:xfrm>
            <a:off x="1103250" y="1632125"/>
            <a:ext cx="6937500" cy="1429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8800">
                <a:solidFill>
                  <a:schemeClr val="accent1"/>
                </a:solidFill>
              </a:defRPr>
            </a:lvl1pPr>
            <a:lvl2pPr lvl="1">
              <a:spcBef>
                <a:spcPts val="0"/>
              </a:spcBef>
              <a:spcAft>
                <a:spcPts val="0"/>
              </a:spcAft>
              <a:buNone/>
              <a:defRPr sz="8800"/>
            </a:lvl2pPr>
            <a:lvl3pPr lvl="2">
              <a:spcBef>
                <a:spcPts val="0"/>
              </a:spcBef>
              <a:spcAft>
                <a:spcPts val="0"/>
              </a:spcAft>
              <a:buNone/>
              <a:defRPr sz="8800"/>
            </a:lvl3pPr>
            <a:lvl4pPr lvl="3">
              <a:spcBef>
                <a:spcPts val="0"/>
              </a:spcBef>
              <a:spcAft>
                <a:spcPts val="0"/>
              </a:spcAft>
              <a:buNone/>
              <a:defRPr sz="8800"/>
            </a:lvl4pPr>
            <a:lvl5pPr lvl="4">
              <a:spcBef>
                <a:spcPts val="0"/>
              </a:spcBef>
              <a:spcAft>
                <a:spcPts val="0"/>
              </a:spcAft>
              <a:buNone/>
              <a:defRPr sz="8800"/>
            </a:lvl5pPr>
            <a:lvl6pPr lvl="5">
              <a:spcBef>
                <a:spcPts val="0"/>
              </a:spcBef>
              <a:spcAft>
                <a:spcPts val="0"/>
              </a:spcAft>
              <a:buNone/>
              <a:defRPr sz="8800"/>
            </a:lvl6pPr>
            <a:lvl7pPr lvl="6">
              <a:spcBef>
                <a:spcPts val="0"/>
              </a:spcBef>
              <a:spcAft>
                <a:spcPts val="0"/>
              </a:spcAft>
              <a:buNone/>
              <a:defRPr sz="8800"/>
            </a:lvl7pPr>
            <a:lvl8pPr lvl="7">
              <a:spcBef>
                <a:spcPts val="0"/>
              </a:spcBef>
              <a:spcAft>
                <a:spcPts val="0"/>
              </a:spcAft>
              <a:buNone/>
              <a:defRPr sz="8800"/>
            </a:lvl8pPr>
            <a:lvl9pPr lvl="8">
              <a:spcBef>
                <a:spcPts val="0"/>
              </a:spcBef>
              <a:spcAft>
                <a:spcPts val="0"/>
              </a:spcAft>
              <a:buNone/>
              <a:defRPr sz="8800"/>
            </a:lvl9pPr>
          </a:lstStyle>
          <a:p>
            <a:endParaRPr/>
          </a:p>
        </p:txBody>
      </p:sp>
      <p:sp>
        <p:nvSpPr>
          <p:cNvPr id="29" name="Google Shape;29;p2"/>
          <p:cNvSpPr txBox="1">
            <a:spLocks noGrp="1"/>
          </p:cNvSpPr>
          <p:nvPr>
            <p:ph type="subTitle" idx="1"/>
          </p:nvPr>
        </p:nvSpPr>
        <p:spPr>
          <a:xfrm>
            <a:off x="1375350" y="2958825"/>
            <a:ext cx="6393300" cy="48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Courier Prime"/>
                <a:ea typeface="Courier Prime"/>
                <a:cs typeface="Courier Prime"/>
                <a:sym typeface="Courier Prime"/>
              </a:defRPr>
            </a:lvl1pPr>
            <a:lvl2pPr lvl="1">
              <a:lnSpc>
                <a:spcPct val="100000"/>
              </a:lnSpc>
              <a:spcBef>
                <a:spcPts val="0"/>
              </a:spcBef>
              <a:spcAft>
                <a:spcPts val="0"/>
              </a:spcAft>
              <a:buNone/>
              <a:defRPr>
                <a:latin typeface="Courier Prime"/>
                <a:ea typeface="Courier Prime"/>
                <a:cs typeface="Courier Prime"/>
                <a:sym typeface="Courier Prime"/>
              </a:defRPr>
            </a:lvl2pPr>
            <a:lvl3pPr lvl="2">
              <a:lnSpc>
                <a:spcPct val="100000"/>
              </a:lnSpc>
              <a:spcBef>
                <a:spcPts val="0"/>
              </a:spcBef>
              <a:spcAft>
                <a:spcPts val="0"/>
              </a:spcAft>
              <a:buNone/>
              <a:defRPr>
                <a:latin typeface="Courier Prime"/>
                <a:ea typeface="Courier Prime"/>
                <a:cs typeface="Courier Prime"/>
                <a:sym typeface="Courier Prime"/>
              </a:defRPr>
            </a:lvl3pPr>
            <a:lvl4pPr lvl="3">
              <a:lnSpc>
                <a:spcPct val="100000"/>
              </a:lnSpc>
              <a:spcBef>
                <a:spcPts val="0"/>
              </a:spcBef>
              <a:spcAft>
                <a:spcPts val="0"/>
              </a:spcAft>
              <a:buNone/>
              <a:defRPr>
                <a:latin typeface="Courier Prime"/>
                <a:ea typeface="Courier Prime"/>
                <a:cs typeface="Courier Prime"/>
                <a:sym typeface="Courier Prime"/>
              </a:defRPr>
            </a:lvl4pPr>
            <a:lvl5pPr lvl="4">
              <a:lnSpc>
                <a:spcPct val="100000"/>
              </a:lnSpc>
              <a:spcBef>
                <a:spcPts val="0"/>
              </a:spcBef>
              <a:spcAft>
                <a:spcPts val="0"/>
              </a:spcAft>
              <a:buNone/>
              <a:defRPr>
                <a:latin typeface="Courier Prime"/>
                <a:ea typeface="Courier Prime"/>
                <a:cs typeface="Courier Prime"/>
                <a:sym typeface="Courier Prime"/>
              </a:defRPr>
            </a:lvl5pPr>
            <a:lvl6pPr lvl="5">
              <a:lnSpc>
                <a:spcPct val="100000"/>
              </a:lnSpc>
              <a:spcBef>
                <a:spcPts val="0"/>
              </a:spcBef>
              <a:spcAft>
                <a:spcPts val="0"/>
              </a:spcAft>
              <a:buNone/>
              <a:defRPr>
                <a:latin typeface="Courier Prime"/>
                <a:ea typeface="Courier Prime"/>
                <a:cs typeface="Courier Prime"/>
                <a:sym typeface="Courier Prime"/>
              </a:defRPr>
            </a:lvl6pPr>
            <a:lvl7pPr lvl="6">
              <a:lnSpc>
                <a:spcPct val="100000"/>
              </a:lnSpc>
              <a:spcBef>
                <a:spcPts val="0"/>
              </a:spcBef>
              <a:spcAft>
                <a:spcPts val="0"/>
              </a:spcAft>
              <a:buNone/>
              <a:defRPr>
                <a:latin typeface="Courier Prime"/>
                <a:ea typeface="Courier Prime"/>
                <a:cs typeface="Courier Prime"/>
                <a:sym typeface="Courier Prime"/>
              </a:defRPr>
            </a:lvl7pPr>
            <a:lvl8pPr lvl="7">
              <a:lnSpc>
                <a:spcPct val="100000"/>
              </a:lnSpc>
              <a:spcBef>
                <a:spcPts val="0"/>
              </a:spcBef>
              <a:spcAft>
                <a:spcPts val="0"/>
              </a:spcAft>
              <a:buNone/>
              <a:defRPr>
                <a:latin typeface="Courier Prime"/>
                <a:ea typeface="Courier Prime"/>
                <a:cs typeface="Courier Prime"/>
                <a:sym typeface="Courier Prime"/>
              </a:defRPr>
            </a:lvl8pPr>
            <a:lvl9pPr lvl="8">
              <a:lnSpc>
                <a:spcPct val="100000"/>
              </a:lnSpc>
              <a:spcBef>
                <a:spcPts val="0"/>
              </a:spcBef>
              <a:spcAft>
                <a:spcPts val="0"/>
              </a:spcAft>
              <a:buNone/>
              <a:defRPr>
                <a:latin typeface="Courier Prime"/>
                <a:ea typeface="Courier Prime"/>
                <a:cs typeface="Courier Prime"/>
                <a:sym typeface="Courier Prim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6"/>
        </a:solidFill>
        <a:effectLst/>
      </p:bgPr>
    </p:bg>
    <p:spTree>
      <p:nvGrpSpPr>
        <p:cNvPr id="1" name="Shape 186"/>
        <p:cNvGrpSpPr/>
        <p:nvPr/>
      </p:nvGrpSpPr>
      <p:grpSpPr>
        <a:xfrm>
          <a:off x="0" y="0"/>
          <a:ext cx="0" cy="0"/>
          <a:chOff x="0" y="0"/>
          <a:chExt cx="0" cy="0"/>
        </a:xfrm>
      </p:grpSpPr>
      <p:sp>
        <p:nvSpPr>
          <p:cNvPr id="187" name="Google Shape;187;p19"/>
          <p:cNvSpPr/>
          <p:nvPr/>
        </p:nvSpPr>
        <p:spPr>
          <a:xfrm rot="10800000">
            <a:off x="5432400" y="502550"/>
            <a:ext cx="3711600" cy="46449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8" name="Google Shape;188;p19"/>
          <p:cNvGrpSpPr/>
          <p:nvPr/>
        </p:nvGrpSpPr>
        <p:grpSpPr>
          <a:xfrm>
            <a:off x="5108278" y="168250"/>
            <a:ext cx="1731893" cy="1404475"/>
            <a:chOff x="5108278" y="168250"/>
            <a:chExt cx="1731893" cy="1404475"/>
          </a:xfrm>
        </p:grpSpPr>
        <p:sp>
          <p:nvSpPr>
            <p:cNvPr id="189" name="Google Shape;189;p19"/>
            <p:cNvSpPr/>
            <p:nvPr/>
          </p:nvSpPr>
          <p:spPr>
            <a:xfrm rot="10800000">
              <a:off x="5284671" y="346025"/>
              <a:ext cx="1555500" cy="1226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19"/>
            <p:cNvSpPr/>
            <p:nvPr/>
          </p:nvSpPr>
          <p:spPr>
            <a:xfrm rot="10800000">
              <a:off x="5108278" y="168250"/>
              <a:ext cx="254700" cy="254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9"/>
          <p:cNvSpPr txBox="1">
            <a:spLocks noGrp="1"/>
          </p:cNvSpPr>
          <p:nvPr>
            <p:ph type="ctrTitle"/>
          </p:nvPr>
        </p:nvSpPr>
        <p:spPr>
          <a:xfrm>
            <a:off x="714575" y="619725"/>
            <a:ext cx="4458300" cy="232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6000"/>
              <a:buFont typeface="Montserrat SemiBold"/>
              <a:buNone/>
              <a:defRPr sz="6000">
                <a:solidFill>
                  <a:schemeClr val="accent1"/>
                </a:solidFill>
                <a:latin typeface="Montserrat SemiBold"/>
                <a:ea typeface="Montserrat SemiBold"/>
                <a:cs typeface="Montserrat SemiBold"/>
                <a:sym typeface="Montserrat Semi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 name="Google Shape;192;p19"/>
          <p:cNvSpPr txBox="1">
            <a:spLocks noGrp="1"/>
          </p:cNvSpPr>
          <p:nvPr>
            <p:ph type="subTitle" idx="1"/>
          </p:nvPr>
        </p:nvSpPr>
        <p:spPr>
          <a:xfrm>
            <a:off x="714600" y="2757925"/>
            <a:ext cx="4274700" cy="17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Font typeface="Courier Prime"/>
              <a:buNone/>
              <a:defRPr sz="1600">
                <a:solidFill>
                  <a:schemeClr val="accent3"/>
                </a:solidFill>
                <a:latin typeface="Courier Prime"/>
                <a:ea typeface="Courier Prime"/>
                <a:cs typeface="Courier Prime"/>
                <a:sym typeface="Courier Prim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7261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9050" y="596294"/>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grpSp>
        <p:nvGrpSpPr>
          <p:cNvPr id="40" name="Google Shape;40;p4"/>
          <p:cNvGrpSpPr/>
          <p:nvPr/>
        </p:nvGrpSpPr>
        <p:grpSpPr>
          <a:xfrm>
            <a:off x="8029375" y="0"/>
            <a:ext cx="1114625" cy="1113050"/>
            <a:chOff x="8029375" y="0"/>
            <a:chExt cx="1114625" cy="1113050"/>
          </a:xfrm>
        </p:grpSpPr>
        <p:sp>
          <p:nvSpPr>
            <p:cNvPr id="41" name="Google Shape;41;p4"/>
            <p:cNvSpPr/>
            <p:nvPr/>
          </p:nvSpPr>
          <p:spPr>
            <a:xfrm flipH="1">
              <a:off x="8156823" y="273827"/>
              <a:ext cx="901500" cy="710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4"/>
            <p:cNvSpPr/>
            <p:nvPr/>
          </p:nvSpPr>
          <p:spPr>
            <a:xfrm flipH="1">
              <a:off x="8289600" y="0"/>
              <a:ext cx="854400" cy="847500"/>
            </a:xfrm>
            <a:prstGeom prst="rect">
              <a:avLst/>
            </a:prstGeom>
            <a:solidFill>
              <a:srgbClr val="CC64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4"/>
            <p:cNvSpPr/>
            <p:nvPr/>
          </p:nvSpPr>
          <p:spPr>
            <a:xfrm flipH="1">
              <a:off x="8029375" y="915350"/>
              <a:ext cx="197700" cy="19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body" idx="1"/>
          </p:nvPr>
        </p:nvSpPr>
        <p:spPr>
          <a:xfrm>
            <a:off x="729050" y="1438551"/>
            <a:ext cx="6509400" cy="3230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100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grpSp>
        <p:nvGrpSpPr>
          <p:cNvPr id="45" name="Google Shape;45;p4"/>
          <p:cNvGrpSpPr/>
          <p:nvPr/>
        </p:nvGrpSpPr>
        <p:grpSpPr>
          <a:xfrm>
            <a:off x="7861376" y="3788720"/>
            <a:ext cx="1285889" cy="1371228"/>
            <a:chOff x="7861376" y="3788720"/>
            <a:chExt cx="1285889" cy="1371228"/>
          </a:xfrm>
        </p:grpSpPr>
        <p:grpSp>
          <p:nvGrpSpPr>
            <p:cNvPr id="46" name="Google Shape;46;p4"/>
            <p:cNvGrpSpPr/>
            <p:nvPr/>
          </p:nvGrpSpPr>
          <p:grpSpPr>
            <a:xfrm>
              <a:off x="8096595" y="3915279"/>
              <a:ext cx="1050670" cy="1244669"/>
              <a:chOff x="7704427" y="3682191"/>
              <a:chExt cx="1277100" cy="1307700"/>
            </a:xfrm>
          </p:grpSpPr>
          <p:cxnSp>
            <p:nvCxnSpPr>
              <p:cNvPr id="47" name="Google Shape;47;p4"/>
              <p:cNvCxnSpPr/>
              <p:nvPr/>
            </p:nvCxnSpPr>
            <p:spPr>
              <a:xfrm>
                <a:off x="7704716" y="3682191"/>
                <a:ext cx="0" cy="1307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4"/>
              <p:cNvCxnSpPr/>
              <p:nvPr/>
            </p:nvCxnSpPr>
            <p:spPr>
              <a:xfrm rot="10800000">
                <a:off x="7704427" y="3775225"/>
                <a:ext cx="1277100" cy="0"/>
              </a:xfrm>
              <a:prstGeom prst="straightConnector1">
                <a:avLst/>
              </a:prstGeom>
              <a:noFill/>
              <a:ln w="9525" cap="flat" cmpd="sng">
                <a:solidFill>
                  <a:schemeClr val="dk2"/>
                </a:solidFill>
                <a:prstDash val="solid"/>
                <a:round/>
                <a:headEnd type="none" w="med" len="med"/>
                <a:tailEnd type="none" w="med" len="med"/>
              </a:ln>
            </p:spPr>
          </p:cxnSp>
        </p:grpSp>
        <p:sp>
          <p:nvSpPr>
            <p:cNvPr id="49" name="Google Shape;49;p4"/>
            <p:cNvSpPr/>
            <p:nvPr/>
          </p:nvSpPr>
          <p:spPr>
            <a:xfrm rot="10800000">
              <a:off x="7861376" y="3788720"/>
              <a:ext cx="469200" cy="43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638700" y="597350"/>
            <a:ext cx="78666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000"/>
              <a:buNone/>
              <a:defRPr sz="3000">
                <a:solidFill>
                  <a:schemeClr val="accent1"/>
                </a:solidFill>
              </a:defRPr>
            </a:lvl1pPr>
            <a:lvl2pPr lvl="1" algn="ctr">
              <a:spcBef>
                <a:spcPts val="0"/>
              </a:spcBef>
              <a:spcAft>
                <a:spcPts val="0"/>
              </a:spcAft>
              <a:buClr>
                <a:schemeClr val="accent1"/>
              </a:buClr>
              <a:buSzPts val="3100"/>
              <a:buNone/>
              <a:defRPr sz="3100">
                <a:solidFill>
                  <a:schemeClr val="accent1"/>
                </a:solidFill>
              </a:defRPr>
            </a:lvl2pPr>
            <a:lvl3pPr lvl="2" algn="ctr">
              <a:spcBef>
                <a:spcPts val="0"/>
              </a:spcBef>
              <a:spcAft>
                <a:spcPts val="0"/>
              </a:spcAft>
              <a:buClr>
                <a:schemeClr val="accent1"/>
              </a:buClr>
              <a:buSzPts val="3100"/>
              <a:buNone/>
              <a:defRPr sz="3100">
                <a:solidFill>
                  <a:schemeClr val="accent1"/>
                </a:solidFill>
              </a:defRPr>
            </a:lvl3pPr>
            <a:lvl4pPr lvl="3" algn="ctr">
              <a:spcBef>
                <a:spcPts val="0"/>
              </a:spcBef>
              <a:spcAft>
                <a:spcPts val="0"/>
              </a:spcAft>
              <a:buClr>
                <a:schemeClr val="accent1"/>
              </a:buClr>
              <a:buSzPts val="3100"/>
              <a:buNone/>
              <a:defRPr sz="3100">
                <a:solidFill>
                  <a:schemeClr val="accent1"/>
                </a:solidFill>
              </a:defRPr>
            </a:lvl4pPr>
            <a:lvl5pPr lvl="4" algn="ctr">
              <a:spcBef>
                <a:spcPts val="0"/>
              </a:spcBef>
              <a:spcAft>
                <a:spcPts val="0"/>
              </a:spcAft>
              <a:buClr>
                <a:schemeClr val="accent1"/>
              </a:buClr>
              <a:buSzPts val="3100"/>
              <a:buNone/>
              <a:defRPr sz="3100">
                <a:solidFill>
                  <a:schemeClr val="accent1"/>
                </a:solidFill>
              </a:defRPr>
            </a:lvl5pPr>
            <a:lvl6pPr lvl="5" algn="ctr">
              <a:spcBef>
                <a:spcPts val="0"/>
              </a:spcBef>
              <a:spcAft>
                <a:spcPts val="0"/>
              </a:spcAft>
              <a:buClr>
                <a:schemeClr val="accent1"/>
              </a:buClr>
              <a:buSzPts val="3100"/>
              <a:buNone/>
              <a:defRPr sz="3100">
                <a:solidFill>
                  <a:schemeClr val="accent1"/>
                </a:solidFill>
              </a:defRPr>
            </a:lvl6pPr>
            <a:lvl7pPr lvl="6" algn="ctr">
              <a:spcBef>
                <a:spcPts val="0"/>
              </a:spcBef>
              <a:spcAft>
                <a:spcPts val="0"/>
              </a:spcAft>
              <a:buClr>
                <a:schemeClr val="accent1"/>
              </a:buClr>
              <a:buSzPts val="3100"/>
              <a:buNone/>
              <a:defRPr sz="3100">
                <a:solidFill>
                  <a:schemeClr val="accent1"/>
                </a:solidFill>
              </a:defRPr>
            </a:lvl7pPr>
            <a:lvl8pPr lvl="7" algn="ctr">
              <a:spcBef>
                <a:spcPts val="0"/>
              </a:spcBef>
              <a:spcAft>
                <a:spcPts val="0"/>
              </a:spcAft>
              <a:buClr>
                <a:schemeClr val="accent1"/>
              </a:buClr>
              <a:buSzPts val="3100"/>
              <a:buNone/>
              <a:defRPr sz="3100">
                <a:solidFill>
                  <a:schemeClr val="accent1"/>
                </a:solidFill>
              </a:defRPr>
            </a:lvl8pPr>
            <a:lvl9pPr lvl="8" algn="ctr">
              <a:spcBef>
                <a:spcPts val="0"/>
              </a:spcBef>
              <a:spcAft>
                <a:spcPts val="0"/>
              </a:spcAft>
              <a:buClr>
                <a:schemeClr val="accent1"/>
              </a:buClr>
              <a:buSzPts val="3100"/>
              <a:buNone/>
              <a:defRPr sz="3100">
                <a:solidFill>
                  <a:schemeClr val="accent1"/>
                </a:solidFill>
              </a:defRPr>
            </a:lvl9pPr>
          </a:lstStyle>
          <a:p>
            <a:endParaRPr/>
          </a:p>
        </p:txBody>
      </p:sp>
      <p:sp>
        <p:nvSpPr>
          <p:cNvPr id="69" name="Google Shape;69;p6"/>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517710" y="4517364"/>
            <a:ext cx="436644" cy="450951"/>
            <a:chOff x="8517710" y="4278047"/>
            <a:chExt cx="436644" cy="450951"/>
          </a:xfrm>
        </p:grpSpPr>
        <p:sp>
          <p:nvSpPr>
            <p:cNvPr id="71" name="Google Shape;71;p6"/>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6"/>
          <p:cNvGrpSpPr/>
          <p:nvPr/>
        </p:nvGrpSpPr>
        <p:grpSpPr>
          <a:xfrm rot="10800000">
            <a:off x="203339" y="180958"/>
            <a:ext cx="416398" cy="416399"/>
            <a:chOff x="260568" y="4482053"/>
            <a:chExt cx="416398" cy="416399"/>
          </a:xfrm>
        </p:grpSpPr>
        <p:sp>
          <p:nvSpPr>
            <p:cNvPr id="74" name="Google Shape;74;p6"/>
            <p:cNvSpPr/>
            <p:nvPr/>
          </p:nvSpPr>
          <p:spPr>
            <a:xfrm flipH="1">
              <a:off x="365567" y="4587052"/>
              <a:ext cx="311400" cy="311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flipH="1">
              <a:off x="260568" y="4482053"/>
              <a:ext cx="181200" cy="18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6500" y="1317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Google Shape;78;p7"/>
          <p:cNvSpPr txBox="1">
            <a:spLocks noGrp="1"/>
          </p:cNvSpPr>
          <p:nvPr>
            <p:ph type="body" idx="1"/>
          </p:nvPr>
        </p:nvSpPr>
        <p:spPr>
          <a:xfrm>
            <a:off x="616500" y="1999200"/>
            <a:ext cx="2808000" cy="317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Courier Prime"/>
              <a:buChar char="●"/>
              <a:defRPr sz="1400">
                <a:solidFill>
                  <a:schemeClr val="accent3"/>
                </a:solidFill>
                <a:latin typeface="Courier Prime"/>
                <a:ea typeface="Courier Prime"/>
                <a:cs typeface="Courier Prime"/>
                <a:sym typeface="Courier Prime"/>
              </a:defRPr>
            </a:lvl1pPr>
            <a:lvl2pPr marL="914400" lvl="1"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2pPr>
            <a:lvl3pPr marL="1371600" lvl="2"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3pPr>
            <a:lvl4pPr marL="1828800" lvl="3"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4pPr>
            <a:lvl5pPr marL="2286000" lvl="4"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5pPr>
            <a:lvl6pPr marL="2743200" lvl="5"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6pPr>
            <a:lvl7pPr marL="3200400" lvl="6"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7pPr>
            <a:lvl8pPr marL="3657600" lvl="7"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8pPr>
            <a:lvl9pPr marL="4114800" lvl="8" indent="-317500">
              <a:spcBef>
                <a:spcPts val="0"/>
              </a:spcBef>
              <a:spcAft>
                <a:spcPts val="0"/>
              </a:spcAft>
              <a:buClr>
                <a:schemeClr val="accent3"/>
              </a:buClr>
              <a:buSzPts val="1400"/>
              <a:buFont typeface="Courier Prime"/>
              <a:buChar char="■"/>
              <a:defRPr>
                <a:solidFill>
                  <a:schemeClr val="accent3"/>
                </a:solidFill>
                <a:latin typeface="Courier Prime"/>
                <a:ea typeface="Courier Prime"/>
                <a:cs typeface="Courier Prime"/>
                <a:sym typeface="Courier Prime"/>
              </a:defRPr>
            </a:lvl9pPr>
          </a:lstStyle>
          <a:p>
            <a:endParaRPr/>
          </a:p>
        </p:txBody>
      </p:sp>
      <p:sp>
        <p:nvSpPr>
          <p:cNvPr id="79" name="Google Shape;79;p7"/>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
    <p:bg>
      <p:bgPr>
        <a:solidFill>
          <a:schemeClr val="accent1"/>
        </a:solidFill>
        <a:effectLst/>
      </p:bgPr>
    </p:bg>
    <p:spTree>
      <p:nvGrpSpPr>
        <p:cNvPr id="1" name="Shape 13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2">
    <p:bg>
      <p:bgPr>
        <a:solidFill>
          <a:schemeClr val="accent6"/>
        </a:solidFill>
        <a:effectLst/>
      </p:bgPr>
    </p:bg>
    <p:spTree>
      <p:nvGrpSpPr>
        <p:cNvPr id="1" name="Shape 13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accent1"/>
        </a:solidFill>
        <a:effectLst/>
      </p:bgPr>
    </p:bg>
    <p:spTree>
      <p:nvGrpSpPr>
        <p:cNvPr id="1" name="Shape 160"/>
        <p:cNvGrpSpPr/>
        <p:nvPr/>
      </p:nvGrpSpPr>
      <p:grpSpPr>
        <a:xfrm>
          <a:off x="0" y="0"/>
          <a:ext cx="0" cy="0"/>
          <a:chOff x="0" y="0"/>
          <a:chExt cx="0" cy="0"/>
        </a:xfrm>
      </p:grpSpPr>
      <p:grpSp>
        <p:nvGrpSpPr>
          <p:cNvPr id="161" name="Google Shape;161;p17"/>
          <p:cNvGrpSpPr/>
          <p:nvPr/>
        </p:nvGrpSpPr>
        <p:grpSpPr>
          <a:xfrm>
            <a:off x="5958914" y="2982116"/>
            <a:ext cx="2189475" cy="1683950"/>
            <a:chOff x="5958914" y="2982116"/>
            <a:chExt cx="2189475" cy="1683950"/>
          </a:xfrm>
        </p:grpSpPr>
        <p:sp>
          <p:nvSpPr>
            <p:cNvPr id="162" name="Google Shape;162;p17"/>
            <p:cNvSpPr/>
            <p:nvPr/>
          </p:nvSpPr>
          <p:spPr>
            <a:xfrm>
              <a:off x="5958914" y="2982116"/>
              <a:ext cx="1982700" cy="1505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7843889" y="4384366"/>
              <a:ext cx="304500" cy="281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7"/>
          <p:cNvSpPr/>
          <p:nvPr/>
        </p:nvSpPr>
        <p:spPr>
          <a:xfrm>
            <a:off x="1313450" y="809425"/>
            <a:ext cx="6477300" cy="3524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txBox="1">
            <a:spLocks noGrp="1"/>
          </p:cNvSpPr>
          <p:nvPr>
            <p:ph type="title"/>
          </p:nvPr>
        </p:nvSpPr>
        <p:spPr>
          <a:xfrm>
            <a:off x="1739100" y="1292575"/>
            <a:ext cx="5665800" cy="216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CC6461"/>
              </a:buClr>
              <a:buSzPts val="3200"/>
              <a:buFont typeface="Montserrat SemiBold"/>
              <a:buNone/>
              <a:defRPr sz="2800">
                <a:solidFill>
                  <a:srgbClr val="CC6461"/>
                </a:solidFill>
                <a:latin typeface="Montserrat SemiBold"/>
                <a:ea typeface="Montserrat SemiBold"/>
                <a:cs typeface="Montserrat SemiBold"/>
                <a:sym typeface="Montserrat SemiBold"/>
              </a:defRPr>
            </a:lvl1pPr>
            <a:lvl2pPr lvl="1" algn="ctr" rtl="0">
              <a:spcBef>
                <a:spcPts val="0"/>
              </a:spcBef>
              <a:spcAft>
                <a:spcPts val="0"/>
              </a:spcAft>
              <a:buClr>
                <a:srgbClr val="CC6461"/>
              </a:buClr>
              <a:buSzPts val="2800"/>
              <a:buNone/>
              <a:defRPr sz="2800">
                <a:solidFill>
                  <a:srgbClr val="CC6461"/>
                </a:solidFill>
              </a:defRPr>
            </a:lvl2pPr>
            <a:lvl3pPr lvl="2" algn="ctr" rtl="0">
              <a:spcBef>
                <a:spcPts val="0"/>
              </a:spcBef>
              <a:spcAft>
                <a:spcPts val="0"/>
              </a:spcAft>
              <a:buClr>
                <a:srgbClr val="CC6461"/>
              </a:buClr>
              <a:buSzPts val="2800"/>
              <a:buNone/>
              <a:defRPr sz="2800">
                <a:solidFill>
                  <a:srgbClr val="CC6461"/>
                </a:solidFill>
              </a:defRPr>
            </a:lvl3pPr>
            <a:lvl4pPr lvl="3" algn="ctr" rtl="0">
              <a:spcBef>
                <a:spcPts val="0"/>
              </a:spcBef>
              <a:spcAft>
                <a:spcPts val="0"/>
              </a:spcAft>
              <a:buClr>
                <a:srgbClr val="CC6461"/>
              </a:buClr>
              <a:buSzPts val="2800"/>
              <a:buNone/>
              <a:defRPr sz="2800">
                <a:solidFill>
                  <a:srgbClr val="CC6461"/>
                </a:solidFill>
              </a:defRPr>
            </a:lvl4pPr>
            <a:lvl5pPr lvl="4" algn="ctr" rtl="0">
              <a:spcBef>
                <a:spcPts val="0"/>
              </a:spcBef>
              <a:spcAft>
                <a:spcPts val="0"/>
              </a:spcAft>
              <a:buClr>
                <a:srgbClr val="CC6461"/>
              </a:buClr>
              <a:buSzPts val="2800"/>
              <a:buNone/>
              <a:defRPr sz="2800">
                <a:solidFill>
                  <a:srgbClr val="CC6461"/>
                </a:solidFill>
              </a:defRPr>
            </a:lvl5pPr>
            <a:lvl6pPr lvl="5" algn="ctr" rtl="0">
              <a:spcBef>
                <a:spcPts val="0"/>
              </a:spcBef>
              <a:spcAft>
                <a:spcPts val="0"/>
              </a:spcAft>
              <a:buClr>
                <a:srgbClr val="CC6461"/>
              </a:buClr>
              <a:buSzPts val="2800"/>
              <a:buNone/>
              <a:defRPr sz="2800">
                <a:solidFill>
                  <a:srgbClr val="CC6461"/>
                </a:solidFill>
              </a:defRPr>
            </a:lvl6pPr>
            <a:lvl7pPr lvl="6" algn="ctr" rtl="0">
              <a:spcBef>
                <a:spcPts val="0"/>
              </a:spcBef>
              <a:spcAft>
                <a:spcPts val="0"/>
              </a:spcAft>
              <a:buClr>
                <a:srgbClr val="CC6461"/>
              </a:buClr>
              <a:buSzPts val="2800"/>
              <a:buNone/>
              <a:defRPr sz="2800">
                <a:solidFill>
                  <a:srgbClr val="CC6461"/>
                </a:solidFill>
              </a:defRPr>
            </a:lvl7pPr>
            <a:lvl8pPr lvl="7" algn="ctr" rtl="0">
              <a:spcBef>
                <a:spcPts val="0"/>
              </a:spcBef>
              <a:spcAft>
                <a:spcPts val="0"/>
              </a:spcAft>
              <a:buClr>
                <a:srgbClr val="CC6461"/>
              </a:buClr>
              <a:buSzPts val="2800"/>
              <a:buNone/>
              <a:defRPr sz="2800">
                <a:solidFill>
                  <a:srgbClr val="CC6461"/>
                </a:solidFill>
              </a:defRPr>
            </a:lvl8pPr>
            <a:lvl9pPr lvl="8" algn="ctr" rtl="0">
              <a:spcBef>
                <a:spcPts val="0"/>
              </a:spcBef>
              <a:spcAft>
                <a:spcPts val="0"/>
              </a:spcAft>
              <a:buClr>
                <a:srgbClr val="CC6461"/>
              </a:buClr>
              <a:buSzPts val="2800"/>
              <a:buNone/>
              <a:defRPr sz="2800">
                <a:solidFill>
                  <a:srgbClr val="CC6461"/>
                </a:solidFill>
              </a:defRPr>
            </a:lvl9pPr>
          </a:lstStyle>
          <a:p>
            <a:endParaRPr/>
          </a:p>
        </p:txBody>
      </p:sp>
      <p:sp>
        <p:nvSpPr>
          <p:cNvPr id="166" name="Google Shape;166;p17"/>
          <p:cNvSpPr txBox="1">
            <a:spLocks noGrp="1"/>
          </p:cNvSpPr>
          <p:nvPr>
            <p:ph type="title" idx="2"/>
          </p:nvPr>
        </p:nvSpPr>
        <p:spPr>
          <a:xfrm>
            <a:off x="2017250" y="3395400"/>
            <a:ext cx="5109600" cy="756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1400"/>
              <a:buFont typeface="Courier Prime"/>
              <a:buNone/>
              <a:defRPr sz="1900">
                <a:solidFill>
                  <a:srgbClr val="666666"/>
                </a:solidFill>
                <a:latin typeface="Courier Prime"/>
                <a:ea typeface="Courier Prime"/>
                <a:cs typeface="Courier Prime"/>
                <a:sym typeface="Courier Prime"/>
              </a:defRPr>
            </a:lvl1pPr>
            <a:lvl2pPr lvl="1"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2pPr>
            <a:lvl3pPr lvl="2"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3pPr>
            <a:lvl4pPr lvl="3"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4pPr>
            <a:lvl5pPr lvl="4"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5pPr>
            <a:lvl6pPr lvl="5"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6pPr>
            <a:lvl7pPr lvl="6"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7pPr>
            <a:lvl8pPr lvl="7"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8pPr>
            <a:lvl9pPr lvl="8" algn="ctr" rtl="0">
              <a:spcBef>
                <a:spcPts val="0"/>
              </a:spcBef>
              <a:spcAft>
                <a:spcPts val="0"/>
              </a:spcAft>
              <a:buClr>
                <a:schemeClr val="accent3"/>
              </a:buClr>
              <a:buSzPts val="1400"/>
              <a:buFont typeface="Courier Prime"/>
              <a:buNone/>
              <a:defRPr sz="1400">
                <a:solidFill>
                  <a:schemeClr val="accent3"/>
                </a:solidFill>
                <a:latin typeface="Courier Prime"/>
                <a:ea typeface="Courier Prime"/>
                <a:cs typeface="Courier Prime"/>
                <a:sym typeface="Courier Prim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6"/>
        </a:solidFill>
        <a:effectLst/>
      </p:bgPr>
    </p:bg>
    <p:spTree>
      <p:nvGrpSpPr>
        <p:cNvPr id="1" name="Shape 167"/>
        <p:cNvGrpSpPr/>
        <p:nvPr/>
      </p:nvGrpSpPr>
      <p:grpSpPr>
        <a:xfrm>
          <a:off x="0" y="0"/>
          <a:ext cx="0" cy="0"/>
          <a:chOff x="0" y="0"/>
          <a:chExt cx="0" cy="0"/>
        </a:xfrm>
      </p:grpSpPr>
      <p:grpSp>
        <p:nvGrpSpPr>
          <p:cNvPr id="168" name="Google Shape;168;p18"/>
          <p:cNvGrpSpPr/>
          <p:nvPr/>
        </p:nvGrpSpPr>
        <p:grpSpPr>
          <a:xfrm>
            <a:off x="-6289" y="-3"/>
            <a:ext cx="720168" cy="705353"/>
            <a:chOff x="-6289" y="-3"/>
            <a:chExt cx="720168" cy="705353"/>
          </a:xfrm>
        </p:grpSpPr>
        <p:grpSp>
          <p:nvGrpSpPr>
            <p:cNvPr id="169" name="Google Shape;169;p18"/>
            <p:cNvGrpSpPr/>
            <p:nvPr/>
          </p:nvGrpSpPr>
          <p:grpSpPr>
            <a:xfrm>
              <a:off x="-6289" y="-3"/>
              <a:ext cx="418800" cy="414300"/>
              <a:chOff x="-6289" y="-3"/>
              <a:chExt cx="418800" cy="414300"/>
            </a:xfrm>
          </p:grpSpPr>
          <p:cxnSp>
            <p:nvCxnSpPr>
              <p:cNvPr id="170" name="Google Shape;170;p18"/>
              <p:cNvCxnSpPr/>
              <p:nvPr/>
            </p:nvCxnSpPr>
            <p:spPr>
              <a:xfrm rot="10800000" flipH="1">
                <a:off x="-6289" y="409347"/>
                <a:ext cx="418800" cy="18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8"/>
              <p:cNvCxnSpPr/>
              <p:nvPr/>
            </p:nvCxnSpPr>
            <p:spPr>
              <a:xfrm>
                <a:off x="411058" y="-3"/>
                <a:ext cx="0" cy="414300"/>
              </a:xfrm>
              <a:prstGeom prst="straightConnector1">
                <a:avLst/>
              </a:prstGeom>
              <a:noFill/>
              <a:ln w="9525" cap="flat" cmpd="sng">
                <a:solidFill>
                  <a:schemeClr val="dk2"/>
                </a:solidFill>
                <a:prstDash val="solid"/>
                <a:round/>
                <a:headEnd type="none" w="med" len="med"/>
                <a:tailEnd type="none" w="med" len="med"/>
              </a:ln>
            </p:spPr>
          </p:cxnSp>
        </p:grpSp>
        <p:grpSp>
          <p:nvGrpSpPr>
            <p:cNvPr id="172" name="Google Shape;172;p18"/>
            <p:cNvGrpSpPr/>
            <p:nvPr/>
          </p:nvGrpSpPr>
          <p:grpSpPr>
            <a:xfrm rot="10800000" flipH="1">
              <a:off x="277235" y="254399"/>
              <a:ext cx="436644" cy="450951"/>
              <a:chOff x="8517710" y="4278047"/>
              <a:chExt cx="436644" cy="450951"/>
            </a:xfrm>
          </p:grpSpPr>
          <p:sp>
            <p:nvSpPr>
              <p:cNvPr id="173" name="Google Shape;173;p18"/>
              <p:cNvSpPr/>
              <p:nvPr/>
            </p:nvSpPr>
            <p:spPr>
              <a:xfrm rot="-5400000">
                <a:off x="8506310" y="4433498"/>
                <a:ext cx="306900" cy="284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8840054" y="4278047"/>
                <a:ext cx="114300" cy="10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 name="Google Shape;175;p18"/>
          <p:cNvSpPr/>
          <p:nvPr/>
        </p:nvSpPr>
        <p:spPr>
          <a:xfrm>
            <a:off x="0" y="4818625"/>
            <a:ext cx="9144000" cy="34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txBox="1">
            <a:spLocks noGrp="1"/>
          </p:cNvSpPr>
          <p:nvPr>
            <p:ph type="title"/>
          </p:nvPr>
        </p:nvSpPr>
        <p:spPr>
          <a:xfrm>
            <a:off x="311700" y="597425"/>
            <a:ext cx="85206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solidFill>
                  <a:schemeClr val="accent1"/>
                </a:solidFill>
              </a:defRPr>
            </a:lvl1pPr>
            <a:lvl2pPr lvl="1">
              <a:spcBef>
                <a:spcPts val="0"/>
              </a:spcBef>
              <a:spcAft>
                <a:spcPts val="0"/>
              </a:spcAft>
              <a:buNone/>
              <a:defRPr>
                <a:latin typeface="Courier New"/>
                <a:ea typeface="Courier New"/>
                <a:cs typeface="Courier New"/>
                <a:sym typeface="Courier New"/>
              </a:defRPr>
            </a:lvl2pPr>
            <a:lvl3pPr lvl="2">
              <a:spcBef>
                <a:spcPts val="0"/>
              </a:spcBef>
              <a:spcAft>
                <a:spcPts val="0"/>
              </a:spcAft>
              <a:buNone/>
              <a:defRPr>
                <a:latin typeface="Courier New"/>
                <a:ea typeface="Courier New"/>
                <a:cs typeface="Courier New"/>
                <a:sym typeface="Courier New"/>
              </a:defRPr>
            </a:lvl3pPr>
            <a:lvl4pPr lvl="3">
              <a:spcBef>
                <a:spcPts val="0"/>
              </a:spcBef>
              <a:spcAft>
                <a:spcPts val="0"/>
              </a:spcAft>
              <a:buNone/>
              <a:defRPr>
                <a:latin typeface="Courier New"/>
                <a:ea typeface="Courier New"/>
                <a:cs typeface="Courier New"/>
                <a:sym typeface="Courier New"/>
              </a:defRPr>
            </a:lvl4pPr>
            <a:lvl5pPr lvl="4">
              <a:spcBef>
                <a:spcPts val="0"/>
              </a:spcBef>
              <a:spcAft>
                <a:spcPts val="0"/>
              </a:spcAft>
              <a:buNone/>
              <a:defRPr>
                <a:latin typeface="Courier New"/>
                <a:ea typeface="Courier New"/>
                <a:cs typeface="Courier New"/>
                <a:sym typeface="Courier New"/>
              </a:defRPr>
            </a:lvl5pPr>
            <a:lvl6pPr lvl="5">
              <a:spcBef>
                <a:spcPts val="0"/>
              </a:spcBef>
              <a:spcAft>
                <a:spcPts val="0"/>
              </a:spcAft>
              <a:buNone/>
              <a:defRPr>
                <a:latin typeface="Courier New"/>
                <a:ea typeface="Courier New"/>
                <a:cs typeface="Courier New"/>
                <a:sym typeface="Courier New"/>
              </a:defRPr>
            </a:lvl6pPr>
            <a:lvl7pPr lvl="6">
              <a:spcBef>
                <a:spcPts val="0"/>
              </a:spcBef>
              <a:spcAft>
                <a:spcPts val="0"/>
              </a:spcAft>
              <a:buNone/>
              <a:defRPr>
                <a:latin typeface="Courier New"/>
                <a:ea typeface="Courier New"/>
                <a:cs typeface="Courier New"/>
                <a:sym typeface="Courier New"/>
              </a:defRPr>
            </a:lvl7pPr>
            <a:lvl8pPr lvl="7">
              <a:spcBef>
                <a:spcPts val="0"/>
              </a:spcBef>
              <a:spcAft>
                <a:spcPts val="0"/>
              </a:spcAft>
              <a:buNone/>
              <a:defRPr>
                <a:latin typeface="Courier New"/>
                <a:ea typeface="Courier New"/>
                <a:cs typeface="Courier New"/>
                <a:sym typeface="Courier New"/>
              </a:defRPr>
            </a:lvl8pPr>
            <a:lvl9pPr lvl="8">
              <a:spcBef>
                <a:spcPts val="0"/>
              </a:spcBef>
              <a:spcAft>
                <a:spcPts val="0"/>
              </a:spcAft>
              <a:buNone/>
              <a:defRPr>
                <a:latin typeface="Courier New"/>
                <a:ea typeface="Courier New"/>
                <a:cs typeface="Courier New"/>
                <a:sym typeface="Courier New"/>
              </a:defRPr>
            </a:lvl9pPr>
          </a:lstStyle>
          <a:p>
            <a:endParaRPr/>
          </a:p>
        </p:txBody>
      </p:sp>
      <p:sp>
        <p:nvSpPr>
          <p:cNvPr id="177" name="Google Shape;177;p18"/>
          <p:cNvSpPr txBox="1">
            <a:spLocks noGrp="1"/>
          </p:cNvSpPr>
          <p:nvPr>
            <p:ph type="subTitle" idx="1"/>
          </p:nvPr>
        </p:nvSpPr>
        <p:spPr>
          <a:xfrm>
            <a:off x="3266706"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8" name="Google Shape;178;p18"/>
          <p:cNvSpPr txBox="1">
            <a:spLocks noGrp="1"/>
          </p:cNvSpPr>
          <p:nvPr>
            <p:ph type="subTitle" idx="2"/>
          </p:nvPr>
        </p:nvSpPr>
        <p:spPr>
          <a:xfrm>
            <a:off x="537589"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79" name="Google Shape;179;p18"/>
          <p:cNvSpPr txBox="1">
            <a:spLocks noGrp="1"/>
          </p:cNvSpPr>
          <p:nvPr>
            <p:ph type="subTitle" idx="3"/>
          </p:nvPr>
        </p:nvSpPr>
        <p:spPr>
          <a:xfrm>
            <a:off x="5995824" y="2435868"/>
            <a:ext cx="2610600" cy="318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accent1"/>
                </a:solidFill>
                <a:latin typeface="Montserrat Medium"/>
                <a:ea typeface="Montserrat Medium"/>
                <a:cs typeface="Montserrat Medium"/>
                <a:sym typeface="Montserrat Medium"/>
              </a:defRPr>
            </a:lvl1pPr>
            <a:lvl2pPr lvl="1" algn="ctr" rtl="0">
              <a:spcBef>
                <a:spcPts val="0"/>
              </a:spcBef>
              <a:spcAft>
                <a:spcPts val="0"/>
              </a:spcAft>
              <a:buNone/>
              <a:defRPr>
                <a:solidFill>
                  <a:schemeClr val="accent1"/>
                </a:solidFill>
                <a:latin typeface="Montserrat Medium"/>
                <a:ea typeface="Montserrat Medium"/>
                <a:cs typeface="Montserrat Medium"/>
                <a:sym typeface="Montserrat Medium"/>
              </a:defRPr>
            </a:lvl2pPr>
            <a:lvl3pPr lvl="2" algn="ctr" rtl="0">
              <a:spcBef>
                <a:spcPts val="0"/>
              </a:spcBef>
              <a:spcAft>
                <a:spcPts val="0"/>
              </a:spcAft>
              <a:buNone/>
              <a:defRPr>
                <a:solidFill>
                  <a:schemeClr val="accent1"/>
                </a:solidFill>
                <a:latin typeface="Montserrat Medium"/>
                <a:ea typeface="Montserrat Medium"/>
                <a:cs typeface="Montserrat Medium"/>
                <a:sym typeface="Montserrat Medium"/>
              </a:defRPr>
            </a:lvl3pPr>
            <a:lvl4pPr lvl="3" algn="ctr" rtl="0">
              <a:spcBef>
                <a:spcPts val="0"/>
              </a:spcBef>
              <a:spcAft>
                <a:spcPts val="0"/>
              </a:spcAft>
              <a:buNone/>
              <a:defRPr>
                <a:solidFill>
                  <a:schemeClr val="accent1"/>
                </a:solidFill>
                <a:latin typeface="Montserrat Medium"/>
                <a:ea typeface="Montserrat Medium"/>
                <a:cs typeface="Montserrat Medium"/>
                <a:sym typeface="Montserrat Medium"/>
              </a:defRPr>
            </a:lvl4pPr>
            <a:lvl5pPr lvl="4" algn="ctr" rtl="0">
              <a:spcBef>
                <a:spcPts val="0"/>
              </a:spcBef>
              <a:spcAft>
                <a:spcPts val="0"/>
              </a:spcAft>
              <a:buNone/>
              <a:defRPr>
                <a:solidFill>
                  <a:schemeClr val="accent1"/>
                </a:solidFill>
                <a:latin typeface="Montserrat Medium"/>
                <a:ea typeface="Montserrat Medium"/>
                <a:cs typeface="Montserrat Medium"/>
                <a:sym typeface="Montserrat Medium"/>
              </a:defRPr>
            </a:lvl5pPr>
            <a:lvl6pPr lvl="5" algn="ctr" rtl="0">
              <a:spcBef>
                <a:spcPts val="0"/>
              </a:spcBef>
              <a:spcAft>
                <a:spcPts val="0"/>
              </a:spcAft>
              <a:buNone/>
              <a:defRPr>
                <a:solidFill>
                  <a:schemeClr val="accent1"/>
                </a:solidFill>
                <a:latin typeface="Montserrat Medium"/>
                <a:ea typeface="Montserrat Medium"/>
                <a:cs typeface="Montserrat Medium"/>
                <a:sym typeface="Montserrat Medium"/>
              </a:defRPr>
            </a:lvl6pPr>
            <a:lvl7pPr lvl="6" algn="ctr" rtl="0">
              <a:spcBef>
                <a:spcPts val="0"/>
              </a:spcBef>
              <a:spcAft>
                <a:spcPts val="0"/>
              </a:spcAft>
              <a:buNone/>
              <a:defRPr>
                <a:solidFill>
                  <a:schemeClr val="accent1"/>
                </a:solidFill>
                <a:latin typeface="Montserrat Medium"/>
                <a:ea typeface="Montserrat Medium"/>
                <a:cs typeface="Montserrat Medium"/>
                <a:sym typeface="Montserrat Medium"/>
              </a:defRPr>
            </a:lvl7pPr>
            <a:lvl8pPr lvl="7" algn="ctr" rtl="0">
              <a:spcBef>
                <a:spcPts val="0"/>
              </a:spcBef>
              <a:spcAft>
                <a:spcPts val="0"/>
              </a:spcAft>
              <a:buNone/>
              <a:defRPr>
                <a:solidFill>
                  <a:schemeClr val="accent1"/>
                </a:solidFill>
                <a:latin typeface="Montserrat Medium"/>
                <a:ea typeface="Montserrat Medium"/>
                <a:cs typeface="Montserrat Medium"/>
                <a:sym typeface="Montserrat Medium"/>
              </a:defRPr>
            </a:lvl8pPr>
            <a:lvl9pPr lvl="8" algn="ctr" rtl="0">
              <a:spcBef>
                <a:spcPts val="0"/>
              </a:spcBef>
              <a:spcAft>
                <a:spcPts val="0"/>
              </a:spcAft>
              <a:buNone/>
              <a:defRPr>
                <a:solidFill>
                  <a:schemeClr val="accent1"/>
                </a:solidFill>
                <a:latin typeface="Montserrat Medium"/>
                <a:ea typeface="Montserrat Medium"/>
                <a:cs typeface="Montserrat Medium"/>
                <a:sym typeface="Montserrat Medium"/>
              </a:defRPr>
            </a:lvl9pPr>
          </a:lstStyle>
          <a:p>
            <a:endParaRPr/>
          </a:p>
        </p:txBody>
      </p:sp>
      <p:sp>
        <p:nvSpPr>
          <p:cNvPr id="180" name="Google Shape;180;p18"/>
          <p:cNvSpPr txBox="1">
            <a:spLocks noGrp="1"/>
          </p:cNvSpPr>
          <p:nvPr>
            <p:ph type="subTitle" idx="4"/>
          </p:nvPr>
        </p:nvSpPr>
        <p:spPr>
          <a:xfrm>
            <a:off x="537700" y="2689450"/>
            <a:ext cx="2610600" cy="1074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latin typeface="Courier Prime"/>
                <a:ea typeface="Courier Prime"/>
                <a:cs typeface="Courier Prime"/>
                <a:sym typeface="Courier Prime"/>
              </a:defRPr>
            </a:lvl1pPr>
            <a:lvl2pPr lvl="1" algn="ctr">
              <a:spcBef>
                <a:spcPts val="0"/>
              </a:spcBef>
              <a:spcAft>
                <a:spcPts val="0"/>
              </a:spcAft>
              <a:buNone/>
              <a:defRPr sz="1400">
                <a:latin typeface="Courier Prime"/>
                <a:ea typeface="Courier Prime"/>
                <a:cs typeface="Courier Prime"/>
                <a:sym typeface="Courier Prime"/>
              </a:defRPr>
            </a:lvl2pPr>
            <a:lvl3pPr lvl="2" algn="ctr">
              <a:spcBef>
                <a:spcPts val="0"/>
              </a:spcBef>
              <a:spcAft>
                <a:spcPts val="0"/>
              </a:spcAft>
              <a:buNone/>
              <a:defRPr sz="1400">
                <a:latin typeface="Courier Prime"/>
                <a:ea typeface="Courier Prime"/>
                <a:cs typeface="Courier Prime"/>
                <a:sym typeface="Courier Prime"/>
              </a:defRPr>
            </a:lvl3pPr>
            <a:lvl4pPr lvl="3" algn="ctr">
              <a:spcBef>
                <a:spcPts val="0"/>
              </a:spcBef>
              <a:spcAft>
                <a:spcPts val="0"/>
              </a:spcAft>
              <a:buNone/>
              <a:defRPr sz="1400">
                <a:latin typeface="Courier Prime"/>
                <a:ea typeface="Courier Prime"/>
                <a:cs typeface="Courier Prime"/>
                <a:sym typeface="Courier Prime"/>
              </a:defRPr>
            </a:lvl4pPr>
            <a:lvl5pPr lvl="4" algn="ctr">
              <a:spcBef>
                <a:spcPts val="0"/>
              </a:spcBef>
              <a:spcAft>
                <a:spcPts val="0"/>
              </a:spcAft>
              <a:buNone/>
              <a:defRPr sz="1400">
                <a:latin typeface="Courier Prime"/>
                <a:ea typeface="Courier Prime"/>
                <a:cs typeface="Courier Prime"/>
                <a:sym typeface="Courier Prime"/>
              </a:defRPr>
            </a:lvl5pPr>
            <a:lvl6pPr lvl="5" algn="ctr">
              <a:spcBef>
                <a:spcPts val="0"/>
              </a:spcBef>
              <a:spcAft>
                <a:spcPts val="0"/>
              </a:spcAft>
              <a:buNone/>
              <a:defRPr sz="1400">
                <a:latin typeface="Courier Prime"/>
                <a:ea typeface="Courier Prime"/>
                <a:cs typeface="Courier Prime"/>
                <a:sym typeface="Courier Prime"/>
              </a:defRPr>
            </a:lvl6pPr>
            <a:lvl7pPr lvl="6" algn="ctr">
              <a:spcBef>
                <a:spcPts val="0"/>
              </a:spcBef>
              <a:spcAft>
                <a:spcPts val="0"/>
              </a:spcAft>
              <a:buNone/>
              <a:defRPr sz="1400">
                <a:latin typeface="Courier Prime"/>
                <a:ea typeface="Courier Prime"/>
                <a:cs typeface="Courier Prime"/>
                <a:sym typeface="Courier Prime"/>
              </a:defRPr>
            </a:lvl7pPr>
            <a:lvl8pPr lvl="7" algn="ctr">
              <a:spcBef>
                <a:spcPts val="0"/>
              </a:spcBef>
              <a:spcAft>
                <a:spcPts val="0"/>
              </a:spcAft>
              <a:buNone/>
              <a:defRPr sz="1400">
                <a:latin typeface="Courier Prime"/>
                <a:ea typeface="Courier Prime"/>
                <a:cs typeface="Courier Prime"/>
                <a:sym typeface="Courier Prime"/>
              </a:defRPr>
            </a:lvl8pPr>
            <a:lvl9pPr lvl="8" algn="ctr">
              <a:spcBef>
                <a:spcPts val="0"/>
              </a:spcBef>
              <a:spcAft>
                <a:spcPts val="0"/>
              </a:spcAft>
              <a:buNone/>
              <a:defRPr sz="1400">
                <a:latin typeface="Courier Prime"/>
                <a:ea typeface="Courier Prime"/>
                <a:cs typeface="Courier Prime"/>
                <a:sym typeface="Courier Prime"/>
              </a:defRPr>
            </a:lvl9pPr>
          </a:lstStyle>
          <a:p>
            <a:endParaRPr/>
          </a:p>
        </p:txBody>
      </p:sp>
      <p:sp>
        <p:nvSpPr>
          <p:cNvPr id="181" name="Google Shape;181;p18"/>
          <p:cNvSpPr txBox="1">
            <a:spLocks noGrp="1"/>
          </p:cNvSpPr>
          <p:nvPr>
            <p:ph type="subTitle" idx="5"/>
          </p:nvPr>
        </p:nvSpPr>
        <p:spPr>
          <a:xfrm>
            <a:off x="3266713"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sp>
        <p:nvSpPr>
          <p:cNvPr id="182" name="Google Shape;182;p18"/>
          <p:cNvSpPr txBox="1">
            <a:spLocks noGrp="1"/>
          </p:cNvSpPr>
          <p:nvPr>
            <p:ph type="subTitle" idx="6"/>
          </p:nvPr>
        </p:nvSpPr>
        <p:spPr>
          <a:xfrm>
            <a:off x="5995738" y="2689450"/>
            <a:ext cx="2610600" cy="107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urier Prime"/>
                <a:ea typeface="Courier Prime"/>
                <a:cs typeface="Courier Prime"/>
                <a:sym typeface="Courier Prime"/>
              </a:defRPr>
            </a:lvl1pPr>
            <a:lvl2pPr lvl="1" algn="ctr" rtl="0">
              <a:spcBef>
                <a:spcPts val="0"/>
              </a:spcBef>
              <a:spcAft>
                <a:spcPts val="0"/>
              </a:spcAft>
              <a:buNone/>
              <a:defRPr sz="1400">
                <a:latin typeface="Courier Prime"/>
                <a:ea typeface="Courier Prime"/>
                <a:cs typeface="Courier Prime"/>
                <a:sym typeface="Courier Prime"/>
              </a:defRPr>
            </a:lvl2pPr>
            <a:lvl3pPr lvl="2" algn="ctr" rtl="0">
              <a:spcBef>
                <a:spcPts val="0"/>
              </a:spcBef>
              <a:spcAft>
                <a:spcPts val="0"/>
              </a:spcAft>
              <a:buNone/>
              <a:defRPr sz="1400">
                <a:latin typeface="Courier Prime"/>
                <a:ea typeface="Courier Prime"/>
                <a:cs typeface="Courier Prime"/>
                <a:sym typeface="Courier Prime"/>
              </a:defRPr>
            </a:lvl3pPr>
            <a:lvl4pPr lvl="3" algn="ctr" rtl="0">
              <a:spcBef>
                <a:spcPts val="0"/>
              </a:spcBef>
              <a:spcAft>
                <a:spcPts val="0"/>
              </a:spcAft>
              <a:buNone/>
              <a:defRPr sz="1400">
                <a:latin typeface="Courier Prime"/>
                <a:ea typeface="Courier Prime"/>
                <a:cs typeface="Courier Prime"/>
                <a:sym typeface="Courier Prime"/>
              </a:defRPr>
            </a:lvl4pPr>
            <a:lvl5pPr lvl="4" algn="ctr" rtl="0">
              <a:spcBef>
                <a:spcPts val="0"/>
              </a:spcBef>
              <a:spcAft>
                <a:spcPts val="0"/>
              </a:spcAft>
              <a:buNone/>
              <a:defRPr sz="1400">
                <a:latin typeface="Courier Prime"/>
                <a:ea typeface="Courier Prime"/>
                <a:cs typeface="Courier Prime"/>
                <a:sym typeface="Courier Prime"/>
              </a:defRPr>
            </a:lvl5pPr>
            <a:lvl6pPr lvl="5" algn="ctr" rtl="0">
              <a:spcBef>
                <a:spcPts val="0"/>
              </a:spcBef>
              <a:spcAft>
                <a:spcPts val="0"/>
              </a:spcAft>
              <a:buNone/>
              <a:defRPr sz="1400">
                <a:latin typeface="Courier Prime"/>
                <a:ea typeface="Courier Prime"/>
                <a:cs typeface="Courier Prime"/>
                <a:sym typeface="Courier Prime"/>
              </a:defRPr>
            </a:lvl6pPr>
            <a:lvl7pPr lvl="6" algn="ctr" rtl="0">
              <a:spcBef>
                <a:spcPts val="0"/>
              </a:spcBef>
              <a:spcAft>
                <a:spcPts val="0"/>
              </a:spcAft>
              <a:buNone/>
              <a:defRPr sz="1400">
                <a:latin typeface="Courier Prime"/>
                <a:ea typeface="Courier Prime"/>
                <a:cs typeface="Courier Prime"/>
                <a:sym typeface="Courier Prime"/>
              </a:defRPr>
            </a:lvl7pPr>
            <a:lvl8pPr lvl="7" algn="ctr" rtl="0">
              <a:spcBef>
                <a:spcPts val="0"/>
              </a:spcBef>
              <a:spcAft>
                <a:spcPts val="0"/>
              </a:spcAft>
              <a:buNone/>
              <a:defRPr sz="1400">
                <a:latin typeface="Courier Prime"/>
                <a:ea typeface="Courier Prime"/>
                <a:cs typeface="Courier Prime"/>
                <a:sym typeface="Courier Prime"/>
              </a:defRPr>
            </a:lvl8pPr>
            <a:lvl9pPr lvl="8" algn="ctr" rtl="0">
              <a:spcBef>
                <a:spcPts val="0"/>
              </a:spcBef>
              <a:spcAft>
                <a:spcPts val="0"/>
              </a:spcAft>
              <a:buNone/>
              <a:defRPr sz="1400">
                <a:latin typeface="Courier Prime"/>
                <a:ea typeface="Courier Prime"/>
                <a:cs typeface="Courier Prime"/>
                <a:sym typeface="Courier Prime"/>
              </a:defRPr>
            </a:lvl9pPr>
          </a:lstStyle>
          <a:p>
            <a:endParaRPr/>
          </a:p>
        </p:txBody>
      </p:sp>
      <p:grpSp>
        <p:nvGrpSpPr>
          <p:cNvPr id="183" name="Google Shape;183;p18"/>
          <p:cNvGrpSpPr/>
          <p:nvPr/>
        </p:nvGrpSpPr>
        <p:grpSpPr>
          <a:xfrm>
            <a:off x="8328223" y="4451825"/>
            <a:ext cx="531602" cy="531603"/>
            <a:chOff x="189698" y="4451825"/>
            <a:chExt cx="531602" cy="531603"/>
          </a:xfrm>
        </p:grpSpPr>
        <p:sp>
          <p:nvSpPr>
            <p:cNvPr id="184" name="Google Shape;184;p18"/>
            <p:cNvSpPr/>
            <p:nvPr/>
          </p:nvSpPr>
          <p:spPr>
            <a:xfrm>
              <a:off x="265900" y="4451825"/>
              <a:ext cx="455400" cy="4554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rot="10800000" flipH="1">
              <a:off x="189698" y="4528028"/>
              <a:ext cx="455400" cy="4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72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500"/>
              <a:buFont typeface="Montserrat SemiBold"/>
              <a:buNone/>
              <a:defRPr sz="2500">
                <a:solidFill>
                  <a:schemeClr val="dk1"/>
                </a:solidFill>
                <a:latin typeface="Montserrat SemiBold"/>
                <a:ea typeface="Montserrat SemiBold"/>
                <a:cs typeface="Montserrat SemiBold"/>
                <a:sym typeface="Montserrat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ourier Prime"/>
              <a:buChar char="●"/>
              <a:defRPr sz="1800">
                <a:solidFill>
                  <a:schemeClr val="dk2"/>
                </a:solidFill>
                <a:latin typeface="Courier Prime"/>
                <a:ea typeface="Courier Prime"/>
                <a:cs typeface="Courier Prime"/>
                <a:sym typeface="Courier Prime"/>
              </a:defRPr>
            </a:lvl1pPr>
            <a:lvl2pPr marL="914400" lvl="1"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2pPr>
            <a:lvl3pPr marL="1371600" lvl="2"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3pPr>
            <a:lvl4pPr marL="1828800" lvl="3"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4pPr>
            <a:lvl5pPr marL="2286000" lvl="4"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5pPr>
            <a:lvl6pPr marL="2743200" lvl="5"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6pPr>
            <a:lvl7pPr marL="3200400" lvl="6"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7pPr>
            <a:lvl8pPr marL="3657600" lvl="7"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8pPr>
            <a:lvl9pPr marL="4114800" lvl="8" indent="-317500">
              <a:lnSpc>
                <a:spcPct val="100000"/>
              </a:lnSpc>
              <a:spcBef>
                <a:spcPts val="0"/>
              </a:spcBef>
              <a:spcAft>
                <a:spcPts val="0"/>
              </a:spcAft>
              <a:buClr>
                <a:schemeClr val="dk2"/>
              </a:buClr>
              <a:buSzPts val="1400"/>
              <a:buFont typeface="Courier Prime"/>
              <a:buChar char="■"/>
              <a:defRPr>
                <a:solidFill>
                  <a:schemeClr val="dk2"/>
                </a:solidFill>
                <a:latin typeface="Courier Prime"/>
                <a:ea typeface="Courier Prime"/>
                <a:cs typeface="Courier Prime"/>
                <a:sym typeface="Courier Prim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8" r:id="rId5"/>
    <p:sldLayoutId id="2147483659" r:id="rId6"/>
    <p:sldLayoutId id="2147483660" r:id="rId7"/>
    <p:sldLayoutId id="2147483663" r:id="rId8"/>
    <p:sldLayoutId id="2147483679" r:id="rId9"/>
    <p:sldLayoutId id="21474836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8"/>
        <p:cNvGrpSpPr/>
        <p:nvPr/>
      </p:nvGrpSpPr>
      <p:grpSpPr>
        <a:xfrm>
          <a:off x="0" y="0"/>
          <a:ext cx="0" cy="0"/>
          <a:chOff x="0" y="0"/>
          <a:chExt cx="0" cy="0"/>
        </a:xfrm>
      </p:grpSpPr>
      <p:sp>
        <p:nvSpPr>
          <p:cNvPr id="339" name="Google Shape;339;p33"/>
          <p:cNvSpPr txBox="1">
            <a:spLocks noGrp="1"/>
          </p:cNvSpPr>
          <p:nvPr>
            <p:ph type="title"/>
          </p:nvPr>
        </p:nvSpPr>
        <p:spPr>
          <a:xfrm>
            <a:off x="1103250" y="1488286"/>
            <a:ext cx="6937500" cy="14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Axiomas y patologías de la comunicación</a:t>
            </a:r>
            <a:endParaRPr sz="2800" dirty="0"/>
          </a:p>
        </p:txBody>
      </p:sp>
      <p:sp>
        <p:nvSpPr>
          <p:cNvPr id="340" name="Google Shape;340;p33"/>
          <p:cNvSpPr txBox="1">
            <a:spLocks noGrp="1"/>
          </p:cNvSpPr>
          <p:nvPr>
            <p:ph type="subTitle" idx="1"/>
          </p:nvPr>
        </p:nvSpPr>
        <p:spPr>
          <a:xfrm>
            <a:off x="1375350" y="3225953"/>
            <a:ext cx="6393300" cy="48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Maira Muñoz </a:t>
            </a:r>
            <a:r>
              <a:rPr lang="es-CL" dirty="0" err="1"/>
              <a:t>Rovinsky</a:t>
            </a:r>
            <a:endParaRPr lang="es-CL" dirty="0"/>
          </a:p>
          <a:p>
            <a:pPr marL="0" lvl="0" indent="0" algn="ctr" rtl="0">
              <a:spcBef>
                <a:spcPts val="0"/>
              </a:spcBef>
              <a:spcAft>
                <a:spcPts val="0"/>
              </a:spcAft>
              <a:buNone/>
            </a:pPr>
            <a:r>
              <a:rPr lang="es-CL" dirty="0"/>
              <a:t>Psicóloga</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36"/>
          <p:cNvSpPr txBox="1">
            <a:spLocks noGrp="1"/>
          </p:cNvSpPr>
          <p:nvPr>
            <p:ph type="title"/>
          </p:nvPr>
        </p:nvSpPr>
        <p:spPr>
          <a:xfrm>
            <a:off x="1780197" y="1498058"/>
            <a:ext cx="5665800" cy="2168700"/>
          </a:xfrm>
          <a:prstGeom prst="rect">
            <a:avLst/>
          </a:prstGeom>
        </p:spPr>
        <p:txBody>
          <a:bodyPr spcFirstLastPara="1" wrap="square" lIns="91425" tIns="91425" rIns="91425" bIns="91425" anchor="ctr" anchorCtr="0">
            <a:noAutofit/>
          </a:bodyPr>
          <a:lstStyle/>
          <a:p>
            <a:pPr lvl="0"/>
            <a:r>
              <a:rPr lang="es-ES" dirty="0"/>
              <a:t>La comunicación se considera </a:t>
            </a:r>
            <a:r>
              <a:rPr lang="es-ES" b="1" dirty="0"/>
              <a:t>patológica </a:t>
            </a:r>
            <a:r>
              <a:rPr lang="es-ES" dirty="0"/>
              <a:t>cuando en lugar de crear lazos positivos con otras personas, se contribuye a alejarlas favoreciendo la incomprensión, el resentimiento y la confusión.</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3"/>
          <p:cNvSpPr txBox="1">
            <a:spLocks noGrp="1"/>
          </p:cNvSpPr>
          <p:nvPr>
            <p:ph type="title"/>
          </p:nvPr>
        </p:nvSpPr>
        <p:spPr>
          <a:xfrm>
            <a:off x="273603" y="338091"/>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Patologías axioma 1: es imposible no comunicar</a:t>
            </a:r>
            <a:endParaRPr dirty="0"/>
          </a:p>
        </p:txBody>
      </p:sp>
      <p:sp>
        <p:nvSpPr>
          <p:cNvPr id="810" name="Google Shape;810;p63"/>
          <p:cNvSpPr txBox="1">
            <a:spLocks noGrp="1"/>
          </p:cNvSpPr>
          <p:nvPr>
            <p:ph type="subTitle" idx="1"/>
          </p:nvPr>
        </p:nvSpPr>
        <p:spPr>
          <a:xfrm>
            <a:off x="3228603" y="2390866"/>
            <a:ext cx="2610600" cy="318600"/>
          </a:xfrm>
          <a:prstGeom prst="rect">
            <a:avLst/>
          </a:prstGeom>
        </p:spPr>
        <p:txBody>
          <a:bodyPr spcFirstLastPara="1" wrap="square" lIns="91425" tIns="91425" rIns="91425" bIns="91425" anchor="ctr" anchorCtr="0">
            <a:noAutofit/>
          </a:bodyPr>
          <a:lstStyle/>
          <a:p>
            <a:pPr marL="0" lvl="0" indent="0"/>
            <a:r>
              <a:rPr lang="es-ES" dirty="0"/>
              <a:t>Descalificar la comunicación: </a:t>
            </a:r>
            <a:endParaRPr dirty="0"/>
          </a:p>
        </p:txBody>
      </p:sp>
      <p:sp>
        <p:nvSpPr>
          <p:cNvPr id="811" name="Google Shape;811;p63"/>
          <p:cNvSpPr txBox="1">
            <a:spLocks noGrp="1"/>
          </p:cNvSpPr>
          <p:nvPr>
            <p:ph type="subTitle" idx="2"/>
          </p:nvPr>
        </p:nvSpPr>
        <p:spPr>
          <a:xfrm>
            <a:off x="273603" y="2390866"/>
            <a:ext cx="2610600" cy="3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L" dirty="0"/>
              <a:t>R</a:t>
            </a:r>
            <a:r>
              <a:rPr lang="en" dirty="0"/>
              <a:t>echazar la comunicación</a:t>
            </a:r>
            <a:endParaRPr dirty="0"/>
          </a:p>
        </p:txBody>
      </p:sp>
      <p:sp>
        <p:nvSpPr>
          <p:cNvPr id="812" name="Google Shape;812;p63"/>
          <p:cNvSpPr txBox="1">
            <a:spLocks noGrp="1"/>
          </p:cNvSpPr>
          <p:nvPr>
            <p:ph type="subTitle" idx="3"/>
          </p:nvPr>
        </p:nvSpPr>
        <p:spPr>
          <a:xfrm>
            <a:off x="6183603" y="2390866"/>
            <a:ext cx="2610600" cy="318600"/>
          </a:xfrm>
          <a:prstGeom prst="rect">
            <a:avLst/>
          </a:prstGeom>
        </p:spPr>
        <p:txBody>
          <a:bodyPr spcFirstLastPara="1" wrap="square" lIns="91425" tIns="91425" rIns="91425" bIns="91425" anchor="ctr" anchorCtr="0">
            <a:noAutofit/>
          </a:bodyPr>
          <a:lstStyle/>
          <a:p>
            <a:pPr marL="0" lvl="0" indent="0"/>
            <a:r>
              <a:rPr lang="es-ES" dirty="0"/>
              <a:t>Usar síntomas como comunicadores: </a:t>
            </a:r>
            <a:endParaRPr dirty="0"/>
          </a:p>
        </p:txBody>
      </p:sp>
      <p:sp>
        <p:nvSpPr>
          <p:cNvPr id="813" name="Google Shape;813;p63"/>
          <p:cNvSpPr txBox="1">
            <a:spLocks noGrp="1"/>
          </p:cNvSpPr>
          <p:nvPr>
            <p:ph type="subTitle" idx="4"/>
          </p:nvPr>
        </p:nvSpPr>
        <p:spPr>
          <a:xfrm>
            <a:off x="273603" y="2883634"/>
            <a:ext cx="2517683" cy="1380190"/>
          </a:xfrm>
          <a:prstGeom prst="rect">
            <a:avLst/>
          </a:prstGeom>
          <a:ln>
            <a:solidFill>
              <a:schemeClr val="accent1"/>
            </a:solidFill>
          </a:ln>
        </p:spPr>
        <p:txBody>
          <a:bodyPr spcFirstLastPara="1" wrap="square" lIns="91425" tIns="91425" rIns="91425" bIns="91425" anchor="t" anchorCtr="0">
            <a:noAutofit/>
          </a:bodyPr>
          <a:lstStyle/>
          <a:p>
            <a:pPr lvl="0"/>
            <a:r>
              <a:rPr lang="es-CL" dirty="0"/>
              <a:t>genera una relación incomoda y tensa que se mantendrá mientras la interacción prosiga.</a:t>
            </a:r>
          </a:p>
        </p:txBody>
      </p:sp>
      <p:sp>
        <p:nvSpPr>
          <p:cNvPr id="814" name="Google Shape;814;p63"/>
          <p:cNvSpPr txBox="1">
            <a:spLocks noGrp="1"/>
          </p:cNvSpPr>
          <p:nvPr>
            <p:ph type="subTitle" idx="5"/>
          </p:nvPr>
        </p:nvSpPr>
        <p:spPr>
          <a:xfrm>
            <a:off x="3068104" y="2890453"/>
            <a:ext cx="2931598" cy="1555209"/>
          </a:xfrm>
          <a:prstGeom prst="rect">
            <a:avLst/>
          </a:prstGeom>
          <a:ln>
            <a:solidFill>
              <a:schemeClr val="accent1"/>
            </a:solidFill>
          </a:ln>
        </p:spPr>
        <p:txBody>
          <a:bodyPr spcFirstLastPara="1" wrap="square" lIns="91425" tIns="91425" rIns="91425" bIns="91425" anchor="t" anchorCtr="0">
            <a:noAutofit/>
          </a:bodyPr>
          <a:lstStyle/>
          <a:p>
            <a:pPr marL="0" lvl="0" indent="0"/>
            <a:r>
              <a:rPr lang="es-CL" dirty="0"/>
              <a:t>invalidar en el proceso de conversar. Por ejemplo: malentender, </a:t>
            </a:r>
            <a:r>
              <a:rPr lang="es-CL" dirty="0" err="1"/>
              <a:t>literalizar</a:t>
            </a:r>
            <a:r>
              <a:rPr lang="es-CL" dirty="0"/>
              <a:t>, metaforizar, cambiar el tema, usar términos no conocidos por el otro etc.</a:t>
            </a:r>
            <a:endParaRPr dirty="0"/>
          </a:p>
        </p:txBody>
      </p:sp>
      <p:sp>
        <p:nvSpPr>
          <p:cNvPr id="815" name="Google Shape;815;p63"/>
          <p:cNvSpPr txBox="1">
            <a:spLocks noGrp="1"/>
          </p:cNvSpPr>
          <p:nvPr>
            <p:ph type="subTitle" idx="6"/>
          </p:nvPr>
        </p:nvSpPr>
        <p:spPr>
          <a:xfrm>
            <a:off x="6183603" y="2890453"/>
            <a:ext cx="2610600" cy="1373371"/>
          </a:xfrm>
          <a:prstGeom prst="rect">
            <a:avLst/>
          </a:prstGeom>
          <a:ln>
            <a:solidFill>
              <a:schemeClr val="accent1"/>
            </a:solidFill>
          </a:ln>
        </p:spPr>
        <p:txBody>
          <a:bodyPr spcFirstLastPara="1" wrap="square" lIns="91425" tIns="91425" rIns="91425" bIns="91425" anchor="t" anchorCtr="0">
            <a:noAutofit/>
          </a:bodyPr>
          <a:lstStyle/>
          <a:p>
            <a:pPr marL="0" lvl="0" indent="0"/>
            <a:r>
              <a:rPr lang="es-CL" dirty="0"/>
              <a:t>invocar algún tipo de deficiencia o dificultad para no comunicar. Por ejemplo sueño, malestar, sordera, etc.</a:t>
            </a:r>
            <a:endParaRPr dirty="0"/>
          </a:p>
        </p:txBody>
      </p:sp>
      <p:sp>
        <p:nvSpPr>
          <p:cNvPr id="826" name="Google Shape;826;p63"/>
          <p:cNvSpPr/>
          <p:nvPr/>
        </p:nvSpPr>
        <p:spPr>
          <a:xfrm>
            <a:off x="4296093" y="1817964"/>
            <a:ext cx="475621" cy="444573"/>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Cinco claves para decir “no” sin que el otro se moleste | Blog Laboratorio  de felicidad | EL PAÍS"/>
          <p:cNvPicPr>
            <a:picLocks noChangeAspect="1" noChangeArrowheads="1"/>
          </p:cNvPicPr>
          <p:nvPr/>
        </p:nvPicPr>
        <p:blipFill rotWithShape="1">
          <a:blip r:embed="rId3">
            <a:extLst>
              <a:ext uri="{28A0092B-C50C-407E-A947-70E740481C1C}">
                <a14:useLocalDpi xmlns:a14="http://schemas.microsoft.com/office/drawing/2010/main" val="0"/>
              </a:ext>
            </a:extLst>
          </a:blip>
          <a:srcRect t="20077" b="22008"/>
          <a:stretch/>
        </p:blipFill>
        <p:spPr bwMode="auto">
          <a:xfrm>
            <a:off x="818768" y="1294382"/>
            <a:ext cx="1580758" cy="9154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og - ColombiaTek.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744" y="1169391"/>
            <a:ext cx="1040488" cy="10404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áfico vectorial Dolor de cabeza ▷ Imagen vectorial Dolor de cabeza |  Depositpho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450" y="1169391"/>
            <a:ext cx="1144747" cy="1055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9"/>
                                        </p:tgtEl>
                                        <p:attrNameLst>
                                          <p:attrName>style.visibility</p:attrName>
                                        </p:attrNameLst>
                                      </p:cBhvr>
                                      <p:to>
                                        <p:strVal val="visible"/>
                                      </p:to>
                                    </p:set>
                                    <p:animEffect transition="in" filter="fade">
                                      <p:cBhvr>
                                        <p:cTn id="7" dur="500"/>
                                        <p:tgtEl>
                                          <p:spTgt spid="8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1">
                                            <p:txEl>
                                              <p:pRg st="0" end="0"/>
                                            </p:txEl>
                                          </p:spTgt>
                                        </p:tgtEl>
                                        <p:attrNameLst>
                                          <p:attrName>style.visibility</p:attrName>
                                        </p:attrNameLst>
                                      </p:cBhvr>
                                      <p:to>
                                        <p:strVal val="visible"/>
                                      </p:to>
                                    </p:set>
                                    <p:animEffect transition="in" filter="fade">
                                      <p:cBhvr>
                                        <p:cTn id="15" dur="500"/>
                                        <p:tgtEl>
                                          <p:spTgt spid="8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3">
                                            <p:bg/>
                                          </p:spTgt>
                                        </p:tgtEl>
                                        <p:attrNameLst>
                                          <p:attrName>style.visibility</p:attrName>
                                        </p:attrNameLst>
                                      </p:cBhvr>
                                      <p:to>
                                        <p:strVal val="visible"/>
                                      </p:to>
                                    </p:set>
                                    <p:animEffect transition="in" filter="fade">
                                      <p:cBhvr>
                                        <p:cTn id="18" dur="500"/>
                                        <p:tgtEl>
                                          <p:spTgt spid="81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3">
                                            <p:txEl>
                                              <p:pRg st="0" end="0"/>
                                            </p:txEl>
                                          </p:spTgt>
                                        </p:tgtEl>
                                        <p:attrNameLst>
                                          <p:attrName>style.visibility</p:attrName>
                                        </p:attrNameLst>
                                      </p:cBhvr>
                                      <p:to>
                                        <p:strVal val="visible"/>
                                      </p:to>
                                    </p:set>
                                    <p:animEffect transition="in" filter="fade">
                                      <p:cBhvr>
                                        <p:cTn id="23" dur="500"/>
                                        <p:tgtEl>
                                          <p:spTgt spid="8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500"/>
                                        <p:tgtEl>
                                          <p:spTgt spid="20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0">
                                            <p:txEl>
                                              <p:pRg st="0" end="0"/>
                                            </p:txEl>
                                          </p:spTgt>
                                        </p:tgtEl>
                                        <p:attrNameLst>
                                          <p:attrName>style.visibility</p:attrName>
                                        </p:attrNameLst>
                                      </p:cBhvr>
                                      <p:to>
                                        <p:strVal val="visible"/>
                                      </p:to>
                                    </p:set>
                                    <p:animEffect transition="in" filter="fade">
                                      <p:cBhvr>
                                        <p:cTn id="31" dur="500"/>
                                        <p:tgtEl>
                                          <p:spTgt spid="81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4">
                                            <p:bg/>
                                          </p:spTgt>
                                        </p:tgtEl>
                                        <p:attrNameLst>
                                          <p:attrName>style.visibility</p:attrName>
                                        </p:attrNameLst>
                                      </p:cBhvr>
                                      <p:to>
                                        <p:strVal val="visible"/>
                                      </p:to>
                                    </p:set>
                                    <p:animEffect transition="in" filter="fade">
                                      <p:cBhvr>
                                        <p:cTn id="34" dur="500"/>
                                        <p:tgtEl>
                                          <p:spTgt spid="814">
                                            <p:bg/>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4">
                                            <p:txEl>
                                              <p:pRg st="0" end="0"/>
                                            </p:txEl>
                                          </p:spTgt>
                                        </p:tgtEl>
                                        <p:attrNameLst>
                                          <p:attrName>style.visibility</p:attrName>
                                        </p:attrNameLst>
                                      </p:cBhvr>
                                      <p:to>
                                        <p:strVal val="visible"/>
                                      </p:to>
                                    </p:set>
                                    <p:animEffect transition="in" filter="fade">
                                      <p:cBhvr>
                                        <p:cTn id="39" dur="500"/>
                                        <p:tgtEl>
                                          <p:spTgt spid="8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56"/>
                                        </p:tgtEl>
                                        <p:attrNameLst>
                                          <p:attrName>style.visibility</p:attrName>
                                        </p:attrNameLst>
                                      </p:cBhvr>
                                      <p:to>
                                        <p:strVal val="visible"/>
                                      </p:to>
                                    </p:set>
                                    <p:animEffect transition="in" filter="fade">
                                      <p:cBhvr>
                                        <p:cTn id="44" dur="500"/>
                                        <p:tgtEl>
                                          <p:spTgt spid="20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2">
                                            <p:txEl>
                                              <p:pRg st="0" end="0"/>
                                            </p:txEl>
                                          </p:spTgt>
                                        </p:tgtEl>
                                        <p:attrNameLst>
                                          <p:attrName>style.visibility</p:attrName>
                                        </p:attrNameLst>
                                      </p:cBhvr>
                                      <p:to>
                                        <p:strVal val="visible"/>
                                      </p:to>
                                    </p:set>
                                    <p:animEffect transition="in" filter="fade">
                                      <p:cBhvr>
                                        <p:cTn id="47" dur="500"/>
                                        <p:tgtEl>
                                          <p:spTgt spid="81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15">
                                            <p:bg/>
                                          </p:spTgt>
                                        </p:tgtEl>
                                        <p:attrNameLst>
                                          <p:attrName>style.visibility</p:attrName>
                                        </p:attrNameLst>
                                      </p:cBhvr>
                                      <p:to>
                                        <p:strVal val="visible"/>
                                      </p:to>
                                    </p:set>
                                    <p:animEffect transition="in" filter="fade">
                                      <p:cBhvr>
                                        <p:cTn id="50" dur="500"/>
                                        <p:tgtEl>
                                          <p:spTgt spid="815">
                                            <p:bg/>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5">
                                            <p:txEl>
                                              <p:pRg st="0" end="0"/>
                                            </p:txEl>
                                          </p:spTgt>
                                        </p:tgtEl>
                                        <p:attrNameLst>
                                          <p:attrName>style.visibility</p:attrName>
                                        </p:attrNameLst>
                                      </p:cBhvr>
                                      <p:to>
                                        <p:strVal val="visible"/>
                                      </p:to>
                                    </p:set>
                                    <p:animEffect transition="in" filter="fade">
                                      <p:cBhvr>
                                        <p:cTn id="55" dur="500"/>
                                        <p:tgtEl>
                                          <p:spTgt spid="8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0"/>
      <p:bldP spid="810" grpId="0" build="p"/>
      <p:bldP spid="811" grpId="0" build="p"/>
      <p:bldP spid="812" grpId="0" build="p"/>
      <p:bldP spid="813" grpId="0" build="p" animBg="1"/>
      <p:bldP spid="814" grpId="0" build="p" animBg="1"/>
      <p:bldP spid="81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35"/>
          <p:cNvSpPr txBox="1">
            <a:spLocks noGrp="1"/>
          </p:cNvSpPr>
          <p:nvPr>
            <p:ph type="ctrTitle"/>
          </p:nvPr>
        </p:nvSpPr>
        <p:spPr>
          <a:xfrm>
            <a:off x="172420" y="0"/>
            <a:ext cx="4905389" cy="1814017"/>
          </a:xfrm>
          <a:prstGeom prst="rect">
            <a:avLst/>
          </a:prstGeom>
        </p:spPr>
        <p:txBody>
          <a:bodyPr spcFirstLastPara="1" wrap="square" lIns="91425" tIns="91425" rIns="91425" bIns="91425" anchor="b" anchorCtr="0">
            <a:noAutofit/>
          </a:bodyPr>
          <a:lstStyle/>
          <a:p>
            <a:pPr algn="just"/>
            <a:r>
              <a:rPr lang="es-ES" sz="1400" b="1" dirty="0"/>
              <a:t>Caso: </a:t>
            </a:r>
            <a:r>
              <a:rPr lang="es-ES" sz="1200" dirty="0"/>
              <a:t>Pedro y Juan son desconocidos y están sentados al lado del otro en una micro llena. Pedro desea entablar una conversación, sin embargo, Juan no quiere. Debido a que no hay más asientos disponibles, Juan no puede bajar del transporte hasta llegar a su destino. Tengamos en cuenta que tampoco puede no comunicar (siempre comunicamos, ya sea de manera verbal o no verbal). Por lo tanto, existen las siguientes opciones: </a:t>
            </a:r>
            <a:endParaRPr lang="es-CL" sz="1200" dirty="0"/>
          </a:p>
        </p:txBody>
      </p:sp>
      <p:pic>
        <p:nvPicPr>
          <p:cNvPr id="1028" name="Picture 4" descr="Una Imagen De Las Personas En Un Autobús Lleno De Gente. Ilustraciones  Vectoriales, Clip Art Vectorizado Libre De Derechos. Image 527285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489" y="746094"/>
            <a:ext cx="3273425" cy="4180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6960357" y="911361"/>
            <a:ext cx="682387" cy="485241"/>
          </a:xfrm>
          <a:prstGeom prst="rect">
            <a:avLst/>
          </a:prstGeom>
          <a:solidFill>
            <a:srgbClr val="AEAEAE"/>
          </a:solidFill>
          <a:ln>
            <a:solidFill>
              <a:srgbClr val="AEA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373;p38"/>
          <p:cNvSpPr txBox="1">
            <a:spLocks/>
          </p:cNvSpPr>
          <p:nvPr/>
        </p:nvSpPr>
        <p:spPr>
          <a:xfrm>
            <a:off x="432706" y="2108065"/>
            <a:ext cx="2192408" cy="654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3"/>
              </a:buClr>
              <a:buSzPts val="1600"/>
              <a:buFont typeface="Courier Prime"/>
              <a:buNone/>
              <a:defRPr sz="1600" b="0" i="0" u="none" strike="noStrike" cap="none">
                <a:solidFill>
                  <a:schemeClr val="accent3"/>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9pPr>
          </a:lstStyle>
          <a:p>
            <a:pPr marL="0" indent="0"/>
            <a:r>
              <a:rPr lang="es-ES" sz="1200" dirty="0"/>
              <a:t>Ceder y entablar una conversación con Pedro.</a:t>
            </a:r>
            <a:endParaRPr lang="en-US" sz="1200" dirty="0"/>
          </a:p>
        </p:txBody>
      </p:sp>
      <p:sp>
        <p:nvSpPr>
          <p:cNvPr id="11" name="Google Shape;373;p38"/>
          <p:cNvSpPr txBox="1">
            <a:spLocks/>
          </p:cNvSpPr>
          <p:nvPr/>
        </p:nvSpPr>
        <p:spPr>
          <a:xfrm>
            <a:off x="129094" y="3385957"/>
            <a:ext cx="2602928" cy="654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3"/>
              </a:buClr>
              <a:buSzPts val="1600"/>
              <a:buFont typeface="Courier Prime"/>
              <a:buNone/>
              <a:defRPr sz="1600" b="0" i="0" u="none" strike="noStrike" cap="none">
                <a:solidFill>
                  <a:schemeClr val="accent3"/>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9pPr>
          </a:lstStyle>
          <a:p>
            <a:pPr marL="114300" lvl="0" indent="0"/>
            <a:r>
              <a:rPr lang="es-ES" sz="1200" dirty="0"/>
              <a:t>Juan puede invalidar el proceso de conversar cambiando constantemente el tema.</a:t>
            </a:r>
            <a:endParaRPr lang="es-CL" sz="1200" dirty="0"/>
          </a:p>
        </p:txBody>
      </p:sp>
      <p:sp>
        <p:nvSpPr>
          <p:cNvPr id="12" name="Google Shape;373;p38"/>
          <p:cNvSpPr txBox="1">
            <a:spLocks/>
          </p:cNvSpPr>
          <p:nvPr/>
        </p:nvSpPr>
        <p:spPr>
          <a:xfrm>
            <a:off x="2534304" y="1930414"/>
            <a:ext cx="2543504" cy="654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3"/>
              </a:buClr>
              <a:buSzPts val="1600"/>
              <a:buFont typeface="Courier Prime"/>
              <a:buNone/>
              <a:defRPr sz="1600" b="0" i="0" u="none" strike="noStrike" cap="none">
                <a:solidFill>
                  <a:schemeClr val="accent3"/>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9pPr>
          </a:lstStyle>
          <a:p>
            <a:r>
              <a:rPr lang="es-ES" sz="1200" dirty="0"/>
              <a:t> </a:t>
            </a:r>
            <a:endParaRPr lang="es-CL" sz="1200" dirty="0"/>
          </a:p>
          <a:p>
            <a:pPr marL="114300" lvl="0" indent="0"/>
            <a:r>
              <a:rPr lang="es-ES" sz="1200" dirty="0"/>
              <a:t>Juan le dice a Pedro que no le interesa conversar, </a:t>
            </a:r>
            <a:r>
              <a:rPr lang="es-CL" sz="1200" dirty="0"/>
              <a:t>generando una posible relación incómoda y tensa en el transcurso del viaje.</a:t>
            </a:r>
          </a:p>
        </p:txBody>
      </p:sp>
      <p:sp>
        <p:nvSpPr>
          <p:cNvPr id="13" name="Google Shape;373;p38"/>
          <p:cNvSpPr txBox="1">
            <a:spLocks/>
          </p:cNvSpPr>
          <p:nvPr/>
        </p:nvSpPr>
        <p:spPr>
          <a:xfrm>
            <a:off x="2182341" y="3948516"/>
            <a:ext cx="3247429" cy="654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3"/>
              </a:buClr>
              <a:buSzPts val="1600"/>
              <a:buFont typeface="Courier Prime"/>
              <a:buNone/>
              <a:defRPr sz="1600" b="0" i="0" u="none" strike="noStrike" cap="none">
                <a:solidFill>
                  <a:schemeClr val="accent3"/>
                </a:solidFill>
                <a:latin typeface="Courier Prime"/>
                <a:ea typeface="Courier Prime"/>
                <a:cs typeface="Courier Prime"/>
                <a:sym typeface="Courier Prime"/>
              </a:defRPr>
            </a:lvl1pPr>
            <a:lvl2pPr marL="914400" marR="0" lvl="1"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2pPr>
            <a:lvl3pPr marL="1371600" marR="0" lvl="2"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3pPr>
            <a:lvl4pPr marL="1828800" marR="0" lvl="3"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4pPr>
            <a:lvl5pPr marL="2286000" marR="0" lvl="4"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5pPr>
            <a:lvl6pPr marL="2743200" marR="0" lvl="5"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6pPr>
            <a:lvl7pPr marL="3200400" marR="0" lvl="6"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7pPr>
            <a:lvl8pPr marL="3657600" marR="0" lvl="7"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8pPr>
            <a:lvl9pPr marL="4114800" marR="0" lvl="8" indent="-317500" algn="l" rtl="0">
              <a:lnSpc>
                <a:spcPct val="100000"/>
              </a:lnSpc>
              <a:spcBef>
                <a:spcPts val="0"/>
              </a:spcBef>
              <a:spcAft>
                <a:spcPts val="0"/>
              </a:spcAft>
              <a:buClr>
                <a:schemeClr val="dk2"/>
              </a:buClr>
              <a:buSzPts val="2800"/>
              <a:buFont typeface="Courier Prime"/>
              <a:buNone/>
              <a:defRPr sz="2800" b="0" i="0" u="none" strike="noStrike" cap="none">
                <a:solidFill>
                  <a:schemeClr val="dk2"/>
                </a:solidFill>
                <a:latin typeface="Courier Prime"/>
                <a:ea typeface="Courier Prime"/>
                <a:cs typeface="Courier Prime"/>
                <a:sym typeface="Courier Prime"/>
              </a:defRPr>
            </a:lvl9pPr>
          </a:lstStyle>
          <a:p>
            <a:pPr marL="114300" lvl="0" indent="0"/>
            <a:r>
              <a:rPr lang="es-ES" sz="1200" dirty="0"/>
              <a:t>Juan puede fingir que tiene sueño, algún tipo de incapacidad que pueda justificar la imposibilidad de conversar.</a:t>
            </a:r>
            <a:endParaRPr lang="es-CL" sz="1200" dirty="0"/>
          </a:p>
        </p:txBody>
      </p:sp>
      <p:sp>
        <p:nvSpPr>
          <p:cNvPr id="15" name="Google Shape;352;p35"/>
          <p:cNvSpPr txBox="1">
            <a:spLocks/>
          </p:cNvSpPr>
          <p:nvPr/>
        </p:nvSpPr>
        <p:spPr>
          <a:xfrm>
            <a:off x="172420" y="1922987"/>
            <a:ext cx="2926935" cy="3313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6000"/>
              <a:buFont typeface="Montserrat SemiBold"/>
              <a:buNone/>
              <a:defRPr sz="6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just"/>
            <a:r>
              <a:rPr lang="es-ES" sz="1400" b="1" dirty="0"/>
              <a:t>Aceptar la comunicación:</a:t>
            </a:r>
            <a:endParaRPr lang="es-CL" sz="1400" dirty="0"/>
          </a:p>
        </p:txBody>
      </p:sp>
      <p:sp>
        <p:nvSpPr>
          <p:cNvPr id="16" name="Google Shape;352;p35"/>
          <p:cNvSpPr txBox="1">
            <a:spLocks/>
          </p:cNvSpPr>
          <p:nvPr/>
        </p:nvSpPr>
        <p:spPr>
          <a:xfrm>
            <a:off x="2625114" y="1930414"/>
            <a:ext cx="2926935" cy="3313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6000"/>
              <a:buFont typeface="Montserrat SemiBold"/>
              <a:buNone/>
              <a:defRPr sz="6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just"/>
            <a:r>
              <a:rPr lang="es-ES" sz="1400" b="1" dirty="0"/>
              <a:t>Rechazar la comunicación:</a:t>
            </a:r>
            <a:endParaRPr lang="es-CL" sz="1400" dirty="0"/>
          </a:p>
        </p:txBody>
      </p:sp>
      <p:sp>
        <p:nvSpPr>
          <p:cNvPr id="17" name="Google Shape;352;p35"/>
          <p:cNvSpPr txBox="1">
            <a:spLocks/>
          </p:cNvSpPr>
          <p:nvPr/>
        </p:nvSpPr>
        <p:spPr>
          <a:xfrm>
            <a:off x="384484" y="3080482"/>
            <a:ext cx="2502806" cy="3313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6000"/>
              <a:buFont typeface="Montserrat SemiBold"/>
              <a:buNone/>
              <a:defRPr sz="6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400" b="1" dirty="0"/>
              <a:t>Descalificar la comunicación:</a:t>
            </a:r>
            <a:endParaRPr lang="es-CL" sz="1400" dirty="0"/>
          </a:p>
        </p:txBody>
      </p:sp>
      <p:sp>
        <p:nvSpPr>
          <p:cNvPr id="18" name="Google Shape;352;p35"/>
          <p:cNvSpPr txBox="1">
            <a:spLocks/>
          </p:cNvSpPr>
          <p:nvPr/>
        </p:nvSpPr>
        <p:spPr>
          <a:xfrm>
            <a:off x="2772554" y="3678074"/>
            <a:ext cx="2926935" cy="3313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6000"/>
              <a:buFont typeface="Montserrat SemiBold"/>
              <a:buNone/>
              <a:defRPr sz="6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S" sz="1400" b="1" dirty="0"/>
              <a:t>Usar síntomas como comunicadores:</a:t>
            </a:r>
            <a:endParaRPr lang="es-C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500"/>
                                        <p:tgtEl>
                                          <p:spTgt spid="352"/>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5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500"/>
                                        <p:tgtEl>
                                          <p:spTgt spid="1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noGrp="1"/>
          </p:cNvSpPr>
          <p:nvPr>
            <p:ph type="title"/>
          </p:nvPr>
        </p:nvSpPr>
        <p:spPr>
          <a:xfrm>
            <a:off x="638700" y="474060"/>
            <a:ext cx="7866600" cy="572700"/>
          </a:xfrm>
          <a:prstGeom prst="rect">
            <a:avLst/>
          </a:prstGeom>
        </p:spPr>
        <p:txBody>
          <a:bodyPr spcFirstLastPara="1" wrap="square" lIns="91425" tIns="91425" rIns="91425" bIns="91425" anchor="ctr" anchorCtr="0">
            <a:noAutofit/>
          </a:bodyPr>
          <a:lstStyle/>
          <a:p>
            <a:r>
              <a:rPr lang="es-ES" sz="2400" dirty="0">
                <a:solidFill>
                  <a:schemeClr val="tx1"/>
                </a:solidFill>
              </a:rPr>
              <a:t>Patologías axioma 2: toda comunicación tiene un aspecto de contenido y uno de relación.</a:t>
            </a:r>
            <a:br>
              <a:rPr lang="es-CL" dirty="0"/>
            </a:br>
            <a:endParaRPr dirty="0"/>
          </a:p>
        </p:txBody>
      </p:sp>
      <p:sp>
        <p:nvSpPr>
          <p:cNvPr id="4" name="Google Shape;366;p37"/>
          <p:cNvSpPr txBox="1">
            <a:spLocks/>
          </p:cNvSpPr>
          <p:nvPr/>
        </p:nvSpPr>
        <p:spPr>
          <a:xfrm>
            <a:off x="0" y="879397"/>
            <a:ext cx="1337639"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algn="l"/>
            <a:r>
              <a:rPr lang="es-CL" sz="1800" dirty="0"/>
              <a:t>Existen dos opciones</a:t>
            </a:r>
          </a:p>
        </p:txBody>
      </p:sp>
      <p:sp>
        <p:nvSpPr>
          <p:cNvPr id="5" name="Flecha derecha 4"/>
          <p:cNvSpPr/>
          <p:nvPr/>
        </p:nvSpPr>
        <p:spPr>
          <a:xfrm>
            <a:off x="1337639" y="1044045"/>
            <a:ext cx="367862" cy="21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Flecha derecha 5"/>
          <p:cNvSpPr/>
          <p:nvPr/>
        </p:nvSpPr>
        <p:spPr>
          <a:xfrm>
            <a:off x="1337639" y="1490750"/>
            <a:ext cx="367862" cy="21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lecha derecha 6"/>
          <p:cNvSpPr/>
          <p:nvPr/>
        </p:nvSpPr>
        <p:spPr>
          <a:xfrm rot="5400000">
            <a:off x="1639299" y="2045537"/>
            <a:ext cx="367862" cy="210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82194" y="2602781"/>
            <a:ext cx="8784404" cy="861774"/>
          </a:xfrm>
          <a:prstGeom prst="rect">
            <a:avLst/>
          </a:prstGeom>
          <a:noFill/>
        </p:spPr>
        <p:txBody>
          <a:bodyPr wrap="square" rtlCol="0">
            <a:spAutoFit/>
          </a:bodyPr>
          <a:lstStyle/>
          <a:p>
            <a:r>
              <a:rPr lang="es-ES" sz="1200" b="1" dirty="0">
                <a:latin typeface="Courier New" panose="02070309020205020404" pitchFamily="49" charset="0"/>
                <a:cs typeface="Courier New" panose="02070309020205020404" pitchFamily="49" charset="0"/>
              </a:rPr>
              <a:t>1. Los participantes están en desacuerdo con el nivel de contenido pero esto no perturba su </a:t>
            </a:r>
            <a:r>
              <a:rPr lang="es-ES" sz="1200" dirty="0">
                <a:latin typeface="Courier New" panose="02070309020205020404" pitchFamily="49" charset="0"/>
                <a:cs typeface="Courier New" panose="02070309020205020404" pitchFamily="49" charset="0"/>
              </a:rPr>
              <a:t>relación, por lo tanto en este caso, se puede sobrellevar la situación si se hace de forma asertiva. Por ejemplo: un debate político entre amigos.</a:t>
            </a:r>
            <a:endParaRPr lang="es-CL" sz="1200" dirty="0">
              <a:latin typeface="Courier New" panose="02070309020205020404" pitchFamily="49" charset="0"/>
              <a:cs typeface="Courier New" panose="02070309020205020404" pitchFamily="49" charset="0"/>
            </a:endParaRPr>
          </a:p>
          <a:p>
            <a:endParaRPr lang="es-CL" dirty="0"/>
          </a:p>
        </p:txBody>
      </p:sp>
      <p:sp>
        <p:nvSpPr>
          <p:cNvPr id="11" name="CuadroTexto 10"/>
          <p:cNvSpPr txBox="1"/>
          <p:nvPr/>
        </p:nvSpPr>
        <p:spPr>
          <a:xfrm>
            <a:off x="0" y="3547412"/>
            <a:ext cx="8589196" cy="1046440"/>
          </a:xfrm>
          <a:prstGeom prst="rect">
            <a:avLst/>
          </a:prstGeom>
          <a:noFill/>
        </p:spPr>
        <p:txBody>
          <a:bodyPr wrap="square" rtlCol="0">
            <a:spAutoFit/>
          </a:bodyPr>
          <a:lstStyle/>
          <a:p>
            <a:pPr marL="114300" indent="0"/>
            <a:r>
              <a:rPr lang="es-ES" sz="1200" b="1" dirty="0">
                <a:latin typeface="Courier New" panose="02070309020205020404" pitchFamily="49" charset="0"/>
                <a:cs typeface="Courier New" panose="02070309020205020404" pitchFamily="49" charset="0"/>
              </a:rPr>
              <a:t>2. Los participantes están de acuerdo con el nivel de contenido pero no en el de su relación</a:t>
            </a:r>
            <a:r>
              <a:rPr lang="es-ES" sz="1200" dirty="0">
                <a:latin typeface="Courier New" panose="02070309020205020404" pitchFamily="49" charset="0"/>
                <a:cs typeface="Courier New" panose="02070309020205020404" pitchFamily="49" charset="0"/>
              </a:rPr>
              <a:t>. Ejemplo: dos compañeros de curso no se llevan bien (tienen desacuerdos en su relación), sin embargo, uno de ellos comenta que Mariana es muy inteligente (es una de sus compañeras), en lo cual están de acuerdo.</a:t>
            </a:r>
            <a:endParaRPr lang="es-CL" sz="1200" dirty="0">
              <a:latin typeface="Courier New" panose="02070309020205020404" pitchFamily="49" charset="0"/>
              <a:cs typeface="Courier New" panose="02070309020205020404" pitchFamily="49" charset="0"/>
            </a:endParaRPr>
          </a:p>
          <a:p>
            <a:endParaRPr lang="es-CL" dirty="0"/>
          </a:p>
        </p:txBody>
      </p:sp>
      <p:sp>
        <p:nvSpPr>
          <p:cNvPr id="13" name="Google Shape;366;p37"/>
          <p:cNvSpPr txBox="1">
            <a:spLocks/>
          </p:cNvSpPr>
          <p:nvPr/>
        </p:nvSpPr>
        <p:spPr>
          <a:xfrm>
            <a:off x="1705501" y="907407"/>
            <a:ext cx="667124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algn="l"/>
            <a:r>
              <a:rPr lang="es-ES" sz="1400" dirty="0" err="1"/>
              <a:t>Lxs</a:t>
            </a:r>
            <a:r>
              <a:rPr lang="es-ES" sz="1400" dirty="0"/>
              <a:t> participantes están de </a:t>
            </a:r>
            <a:r>
              <a:rPr lang="es-ES" sz="1400" b="1" dirty="0"/>
              <a:t>acuerdo</a:t>
            </a:r>
            <a:r>
              <a:rPr lang="es-ES" sz="1400" dirty="0"/>
              <a:t> con respecto al contenido (lo que se dice) y la relación que tienen.</a:t>
            </a:r>
            <a:endParaRPr lang="es-CL" sz="1400" dirty="0"/>
          </a:p>
        </p:txBody>
      </p:sp>
      <p:sp>
        <p:nvSpPr>
          <p:cNvPr id="14" name="Google Shape;366;p37"/>
          <p:cNvSpPr txBox="1">
            <a:spLocks/>
          </p:cNvSpPr>
          <p:nvPr/>
        </p:nvSpPr>
        <p:spPr>
          <a:xfrm>
            <a:off x="1705501" y="1418897"/>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algn="l"/>
            <a:r>
              <a:rPr lang="es-ES" sz="1400" dirty="0" err="1"/>
              <a:t>Lxs</a:t>
            </a:r>
            <a:r>
              <a:rPr lang="es-ES" sz="1400" dirty="0"/>
              <a:t> participantes están en </a:t>
            </a:r>
            <a:r>
              <a:rPr lang="es-ES" sz="1400" b="1" dirty="0"/>
              <a:t>desacuerdo</a:t>
            </a:r>
            <a:r>
              <a:rPr lang="es-ES" sz="1400" dirty="0"/>
              <a:t> respecto al nivel de contenido y/o de relación.</a:t>
            </a:r>
            <a:endParaRPr lang="es-CL" sz="1400" dirty="0"/>
          </a:p>
        </p:txBody>
      </p:sp>
      <p:sp>
        <p:nvSpPr>
          <p:cNvPr id="15" name="Google Shape;366;p37"/>
          <p:cNvSpPr txBox="1">
            <a:spLocks/>
          </p:cNvSpPr>
          <p:nvPr/>
        </p:nvSpPr>
        <p:spPr>
          <a:xfrm>
            <a:off x="2087398" y="1986503"/>
            <a:ext cx="5907450"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algn="l"/>
            <a:r>
              <a:rPr lang="es-ES" sz="1200" dirty="0"/>
              <a:t>Para lo cual se encuentran las siguientes posibilidades:</a:t>
            </a:r>
            <a:endParaRPr lang="es-CL" sz="1200" dirty="0"/>
          </a:p>
        </p:txBody>
      </p:sp>
    </p:spTree>
    <p:extLst>
      <p:ext uri="{BB962C8B-B14F-4D97-AF65-F5344CB8AC3E}">
        <p14:creationId xmlns:p14="http://schemas.microsoft.com/office/powerpoint/2010/main" val="267197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10"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p:cNvSpPr>
          <p:nvPr/>
        </p:nvSpPr>
        <p:spPr>
          <a:xfrm>
            <a:off x="638700" y="474060"/>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2: toda comunicación tiene un aspecto de contenido y uno de relación.</a:t>
            </a:r>
            <a:br>
              <a:rPr lang="es-CL" dirty="0"/>
            </a:br>
            <a:endParaRPr lang="es-CL" dirty="0"/>
          </a:p>
        </p:txBody>
      </p:sp>
      <p:sp>
        <p:nvSpPr>
          <p:cNvPr id="4" name="CuadroTexto 3"/>
          <p:cNvSpPr txBox="1"/>
          <p:nvPr/>
        </p:nvSpPr>
        <p:spPr>
          <a:xfrm>
            <a:off x="195705" y="1827070"/>
            <a:ext cx="8752587" cy="1231106"/>
          </a:xfrm>
          <a:prstGeom prst="rect">
            <a:avLst/>
          </a:prstGeom>
          <a:noFill/>
        </p:spPr>
        <p:txBody>
          <a:bodyPr wrap="square" rtlCol="0">
            <a:spAutoFit/>
          </a:bodyPr>
          <a:lstStyle/>
          <a:p>
            <a:pPr lvl="0"/>
            <a:r>
              <a:rPr lang="es-ES" sz="1200" b="1" dirty="0">
                <a:latin typeface="Courier New" panose="02070309020205020404" pitchFamily="49" charset="0"/>
                <a:cs typeface="Courier New" panose="02070309020205020404" pitchFamily="49" charset="0"/>
              </a:rPr>
              <a:t>3. Otra posibilidad son las confusiones entre los dos aspectos, "contenido y relación"</a:t>
            </a:r>
            <a:r>
              <a:rPr lang="es-ES" sz="1200" dirty="0">
                <a:latin typeface="Courier New" panose="02070309020205020404" pitchFamily="49" charset="0"/>
                <a:cs typeface="Courier New" panose="02070309020205020404" pitchFamily="49" charset="0"/>
              </a:rPr>
              <a:t>. Este es el caso de dos personas que han dejado de ser pareja hace un tiempo, se reencuentran y discuten. Ernesto le refiere de manera agresiva a Noelia que quiere que vuelvan a estar juntos y ella responde que no está de acuerdo. Por lo tanto, existe un conflicto en el contenido (discusión) y relación que se da entre los participantes.</a:t>
            </a:r>
            <a:endParaRPr lang="es-CL" sz="1200" dirty="0">
              <a:latin typeface="Courier New" panose="02070309020205020404" pitchFamily="49" charset="0"/>
              <a:cs typeface="Courier New" panose="02070309020205020404" pitchFamily="49" charset="0"/>
            </a:endParaRPr>
          </a:p>
          <a:p>
            <a:endParaRPr lang="es-CL" dirty="0"/>
          </a:p>
        </p:txBody>
      </p:sp>
      <p:sp>
        <p:nvSpPr>
          <p:cNvPr id="5" name="Google Shape;366;p37"/>
          <p:cNvSpPr txBox="1">
            <a:spLocks/>
          </p:cNvSpPr>
          <p:nvPr/>
        </p:nvSpPr>
        <p:spPr>
          <a:xfrm>
            <a:off x="1078777" y="1046760"/>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algn="l"/>
            <a:r>
              <a:rPr lang="es-ES" sz="1400" dirty="0" err="1"/>
              <a:t>Lxs</a:t>
            </a:r>
            <a:r>
              <a:rPr lang="es-ES" sz="1400" dirty="0"/>
              <a:t> participantes están en </a:t>
            </a:r>
            <a:r>
              <a:rPr lang="es-ES" sz="1400" b="1" dirty="0"/>
              <a:t>desacuerdo</a:t>
            </a:r>
            <a:r>
              <a:rPr lang="es-ES" sz="1400" dirty="0"/>
              <a:t> respecto al nivel de contenido y/o de relación.</a:t>
            </a:r>
            <a:endParaRPr lang="es-CL" sz="1400" dirty="0"/>
          </a:p>
        </p:txBody>
      </p:sp>
      <p:sp>
        <p:nvSpPr>
          <p:cNvPr id="6" name="CuadroTexto 5"/>
          <p:cNvSpPr txBox="1"/>
          <p:nvPr/>
        </p:nvSpPr>
        <p:spPr>
          <a:xfrm>
            <a:off x="195705" y="3326442"/>
            <a:ext cx="8752587" cy="1415772"/>
          </a:xfrm>
          <a:prstGeom prst="rect">
            <a:avLst/>
          </a:prstGeom>
          <a:noFill/>
        </p:spPr>
        <p:txBody>
          <a:bodyPr wrap="square" rtlCol="0">
            <a:spAutoFit/>
          </a:bodyPr>
          <a:lstStyle/>
          <a:p>
            <a:pPr lvl="0"/>
            <a:r>
              <a:rPr lang="es-ES" sz="1200" b="1" dirty="0">
                <a:latin typeface="Courier New" panose="02070309020205020404" pitchFamily="49" charset="0"/>
                <a:cs typeface="Courier New" panose="02070309020205020404" pitchFamily="49" charset="0"/>
              </a:rPr>
              <a:t>4. Dudar de la propia percepción</a:t>
            </a:r>
            <a:r>
              <a:rPr lang="es-ES" sz="1200" dirty="0">
                <a:latin typeface="Courier New" panose="02070309020205020404" pitchFamily="49" charset="0"/>
                <a:cs typeface="Courier New" panose="02070309020205020404" pitchFamily="49" charset="0"/>
              </a:rPr>
              <a:t>: la persona duda de sus propias percepciones para no poner en riesgo la relación.</a:t>
            </a:r>
            <a:endParaRPr lang="es-CL" sz="1200" dirty="0">
              <a:latin typeface="Courier New" panose="02070309020205020404" pitchFamily="49" charset="0"/>
              <a:cs typeface="Courier New" panose="02070309020205020404" pitchFamily="49" charset="0"/>
            </a:endParaRPr>
          </a:p>
          <a:p>
            <a:r>
              <a:rPr lang="es-ES" sz="1200" dirty="0">
                <a:latin typeface="Courier New" panose="02070309020205020404" pitchFamily="49" charset="0"/>
                <a:cs typeface="Courier New" panose="02070309020205020404" pitchFamily="49" charset="0"/>
              </a:rPr>
              <a:t>Ejemplo: María le dice a Rebeca, su pareja, que deben ir a la casa de sus padres en un tono amenazante. Rebeca le contesta que sí va a ir, sin embargo, ella no desea asistir a la cena que se realizará. De esta manera, duda de su propia percepción para que María no se enoje. En otras palabras, hace lo que ella desea para evitar problemas.</a:t>
            </a:r>
            <a:endParaRPr lang="es-CL" sz="1200" dirty="0">
              <a:latin typeface="Courier New" panose="02070309020205020404" pitchFamily="49" charset="0"/>
              <a:cs typeface="Courier New" panose="02070309020205020404" pitchFamily="49" charset="0"/>
            </a:endParaRPr>
          </a:p>
          <a:p>
            <a:endParaRPr lang="es-CL" dirty="0"/>
          </a:p>
        </p:txBody>
      </p:sp>
    </p:spTree>
    <p:extLst>
      <p:ext uri="{BB962C8B-B14F-4D97-AF65-F5344CB8AC3E}">
        <p14:creationId xmlns:p14="http://schemas.microsoft.com/office/powerpoint/2010/main" val="12922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0013" y="1286156"/>
            <a:ext cx="7755287" cy="1708160"/>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Dentro del axioma “contenido y relación” existen t</a:t>
            </a:r>
            <a:r>
              <a:rPr lang="es-CL" dirty="0">
                <a:latin typeface="Times New Roman" panose="02020603050405020304" pitchFamily="18" charset="0"/>
                <a:ea typeface="Times New Roman" panose="02020603050405020304" pitchFamily="18" charset="0"/>
              </a:rPr>
              <a:t>res posibilidades de manejo: </a:t>
            </a:r>
          </a:p>
          <a:p>
            <a:pPr>
              <a:lnSpc>
                <a:spcPct val="150000"/>
              </a:lnSpc>
            </a:pPr>
            <a:endParaRPr lang="es-CL" b="1" dirty="0">
              <a:latin typeface="Times New Roman" panose="02020603050405020304" pitchFamily="18" charset="0"/>
              <a:ea typeface="Times New Roman" panose="02020603050405020304" pitchFamily="18" charset="0"/>
            </a:endParaRPr>
          </a:p>
          <a:p>
            <a:pPr marL="342900" indent="-342900">
              <a:lnSpc>
                <a:spcPct val="150000"/>
              </a:lnSpc>
              <a:buAutoNum type="arabicPeriod"/>
            </a:pPr>
            <a:r>
              <a:rPr lang="es-CL" b="1" dirty="0">
                <a:latin typeface="Times New Roman" panose="02020603050405020304" pitchFamily="18" charset="0"/>
                <a:ea typeface="Times New Roman" panose="02020603050405020304" pitchFamily="18" charset="0"/>
              </a:rPr>
              <a:t>confirmar</a:t>
            </a:r>
            <a:r>
              <a:rPr lang="es-CL" dirty="0">
                <a:latin typeface="Times New Roman" panose="02020603050405020304" pitchFamily="18" charset="0"/>
                <a:ea typeface="Times New Roman" panose="02020603050405020304" pitchFamily="18" charset="0"/>
              </a:rPr>
              <a:t> el contenido y relación.</a:t>
            </a:r>
          </a:p>
          <a:p>
            <a:pPr marL="342900" indent="-342900">
              <a:lnSpc>
                <a:spcPct val="150000"/>
              </a:lnSpc>
              <a:buAutoNum type="arabicPeriod"/>
            </a:pPr>
            <a:r>
              <a:rPr lang="es-CL" b="1" dirty="0">
                <a:latin typeface="Times New Roman" panose="02020603050405020304" pitchFamily="18" charset="0"/>
                <a:ea typeface="Times New Roman" panose="02020603050405020304" pitchFamily="18" charset="0"/>
              </a:rPr>
              <a:t>rechazar</a:t>
            </a:r>
            <a:r>
              <a:rPr lang="es-CL" dirty="0">
                <a:latin typeface="Times New Roman" panose="02020603050405020304" pitchFamily="18" charset="0"/>
                <a:ea typeface="Times New Roman" panose="02020603050405020304" pitchFamily="18" charset="0"/>
              </a:rPr>
              <a:t> el mensaje (por ejemplo decirle a otra persona que está equivocada). </a:t>
            </a:r>
          </a:p>
          <a:p>
            <a:pPr marL="342900" indent="-342900">
              <a:lnSpc>
                <a:spcPct val="150000"/>
              </a:lnSpc>
              <a:buAutoNum type="arabicPeriod"/>
            </a:pPr>
            <a:r>
              <a:rPr lang="es-CL" b="1" dirty="0" err="1">
                <a:latin typeface="Times New Roman" panose="02020603050405020304" pitchFamily="18" charset="0"/>
                <a:ea typeface="Times New Roman" panose="02020603050405020304" pitchFamily="18" charset="0"/>
              </a:rPr>
              <a:t>Desconfirmar</a:t>
            </a:r>
            <a:r>
              <a:rPr lang="es-CL" dirty="0">
                <a:latin typeface="Times New Roman" panose="02020603050405020304" pitchFamily="18" charset="0"/>
                <a:ea typeface="Times New Roman" panose="02020603050405020304" pitchFamily="18" charset="0"/>
              </a:rPr>
              <a:t>, es decir, se ignora a la persona como si “no existiera”.</a:t>
            </a:r>
            <a:endParaRPr lang="es-CL"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559942" y="3110422"/>
            <a:ext cx="4572000" cy="1345048"/>
          </a:xfrm>
          <a:prstGeom prst="rect">
            <a:avLst/>
          </a:prstGeom>
        </p:spPr>
        <p:txBody>
          <a:bodyPr>
            <a:spAutoFit/>
          </a:bodyPr>
          <a:lstStyle/>
          <a:p>
            <a:pPr>
              <a:lnSpc>
                <a:spcPct val="150000"/>
              </a:lnSpc>
            </a:pPr>
            <a:r>
              <a:rPr lang="es-ES" i="1" dirty="0">
                <a:latin typeface="+mn-lt"/>
                <a:ea typeface="Times New Roman" panose="02020603050405020304" pitchFamily="18" charset="0"/>
                <a:cs typeface="Courier New" panose="02070309020205020404" pitchFamily="49" charset="0"/>
              </a:rPr>
              <a:t>"No podría idearse un castigo más monstruoso, aun cuando ello fuera físicamente posible, que soltar a un individuo en una sociedad y hacer que pasara totalmente desapercibido para sus miembros". </a:t>
            </a:r>
            <a:endParaRPr lang="es-CL" i="1" dirty="0">
              <a:effectLst/>
              <a:latin typeface="+mn-lt"/>
              <a:ea typeface="Times New Roman" panose="02020603050405020304" pitchFamily="18" charset="0"/>
              <a:cs typeface="Courier New" panose="02070309020205020404" pitchFamily="49" charset="0"/>
            </a:endParaRPr>
          </a:p>
        </p:txBody>
      </p:sp>
      <p:pic>
        <p:nvPicPr>
          <p:cNvPr id="1030" name="Picture 6" descr="William James: vida y obra del padre de la Psicología en Amé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92" y="3110422"/>
            <a:ext cx="2811908" cy="147625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858;p66"/>
          <p:cNvSpPr txBox="1">
            <a:spLocks/>
          </p:cNvSpPr>
          <p:nvPr/>
        </p:nvSpPr>
        <p:spPr>
          <a:xfrm>
            <a:off x="638700" y="713456"/>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2: toda comunicación tiene un aspecto de contenido y uno de relación.</a:t>
            </a:r>
            <a:br>
              <a:rPr lang="es-CL" dirty="0"/>
            </a:br>
            <a:endParaRPr lang="es-CL" dirty="0"/>
          </a:p>
        </p:txBody>
      </p:sp>
    </p:spTree>
    <p:extLst>
      <p:ext uri="{BB962C8B-B14F-4D97-AF65-F5344CB8AC3E}">
        <p14:creationId xmlns:p14="http://schemas.microsoft.com/office/powerpoint/2010/main" val="4591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p:cNvSpPr>
          <p:nvPr/>
        </p:nvSpPr>
        <p:spPr>
          <a:xfrm>
            <a:off x="638700" y="474060"/>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3: los seres humanos se comunican tanto digital como anal</a:t>
            </a:r>
            <a:r>
              <a:rPr lang="es-MX" sz="2400" dirty="0" err="1">
                <a:solidFill>
                  <a:schemeClr val="tx1"/>
                </a:solidFill>
              </a:rPr>
              <a:t>ógicamente</a:t>
            </a:r>
            <a:br>
              <a:rPr lang="es-CL" dirty="0"/>
            </a:br>
            <a:endParaRPr lang="es-CL" dirty="0"/>
          </a:p>
        </p:txBody>
      </p:sp>
      <p:sp>
        <p:nvSpPr>
          <p:cNvPr id="4" name="CuadroTexto 3"/>
          <p:cNvSpPr txBox="1"/>
          <p:nvPr/>
        </p:nvSpPr>
        <p:spPr>
          <a:xfrm>
            <a:off x="2700669" y="2004919"/>
            <a:ext cx="6120031" cy="1231106"/>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Lenguaje digital: Todo lo que se puede expresar mediante el lenguaje. Si solamente nos quedáramos en lo digital, serían solo palabras… No tiene la garantía de comunicar la verdad. Por lo tanto necesitamos del lenguaje analógico para darle un sentido y comprender mejor. </a:t>
            </a:r>
            <a:endParaRPr lang="es-CL" sz="1200" dirty="0">
              <a:latin typeface="Courier New" panose="02070309020205020404" pitchFamily="49" charset="0"/>
              <a:cs typeface="Courier New" panose="02070309020205020404" pitchFamily="49" charset="0"/>
            </a:endParaRPr>
          </a:p>
          <a:p>
            <a:endParaRPr lang="es-CL" dirty="0"/>
          </a:p>
        </p:txBody>
      </p:sp>
      <p:sp>
        <p:nvSpPr>
          <p:cNvPr id="5" name="Google Shape;366;p37"/>
          <p:cNvSpPr txBox="1">
            <a:spLocks/>
          </p:cNvSpPr>
          <p:nvPr/>
        </p:nvSpPr>
        <p:spPr>
          <a:xfrm>
            <a:off x="555629" y="962824"/>
            <a:ext cx="7848249"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ES" sz="1400" dirty="0"/>
              <a:t>Tanto lo que se dice como la manera en que se dice. Debido a esto, se debe considerar tanto las palabras como otros aspectos tales como los </a:t>
            </a:r>
            <a:r>
              <a:rPr lang="es-ES" sz="1400" b="1" dirty="0"/>
              <a:t>gestos, el tono, la distancia y la posición</a:t>
            </a:r>
            <a:r>
              <a:rPr lang="es-ES" sz="1400" dirty="0"/>
              <a:t>.</a:t>
            </a:r>
            <a:endParaRPr lang="es-CL" sz="1400" dirty="0"/>
          </a:p>
        </p:txBody>
      </p:sp>
      <p:sp>
        <p:nvSpPr>
          <p:cNvPr id="6" name="CuadroTexto 5"/>
          <p:cNvSpPr txBox="1"/>
          <p:nvPr/>
        </p:nvSpPr>
        <p:spPr>
          <a:xfrm>
            <a:off x="638700" y="3395118"/>
            <a:ext cx="4642108" cy="1231106"/>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Lenguaje analógico: corporal y gestual. No puede comunicar vivencias e historias como el lenguaje digital, pero puede comunicar más en cuanto a la naturaleza de la relación. Por ejemplo: expresar vergüenza, confianza, etc.</a:t>
            </a:r>
            <a:endParaRPr lang="es-CL" sz="1200" dirty="0">
              <a:latin typeface="Courier New" panose="02070309020205020404" pitchFamily="49" charset="0"/>
              <a:cs typeface="Courier New" panose="02070309020205020404" pitchFamily="49" charset="0"/>
            </a:endParaRPr>
          </a:p>
          <a:p>
            <a:endParaRPr lang="es-CL" dirty="0"/>
          </a:p>
        </p:txBody>
      </p:sp>
      <p:sp>
        <p:nvSpPr>
          <p:cNvPr id="8" name="Google Shape;366;p37">
            <a:extLst>
              <a:ext uri="{FF2B5EF4-FFF2-40B4-BE49-F238E27FC236}">
                <a16:creationId xmlns:a16="http://schemas.microsoft.com/office/drawing/2014/main" id="{6D84EAF9-A74C-431F-9A67-A6D33FDD41B1}"/>
              </a:ext>
            </a:extLst>
          </p:cNvPr>
          <p:cNvSpPr txBox="1">
            <a:spLocks/>
          </p:cNvSpPr>
          <p:nvPr/>
        </p:nvSpPr>
        <p:spPr>
          <a:xfrm>
            <a:off x="1100041" y="4248989"/>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ES" sz="1600" dirty="0"/>
              <a:t>Para comunicar, necesitamos de los dos tipos de comunicación.</a:t>
            </a:r>
            <a:endParaRPr lang="es-CL" sz="1600" dirty="0"/>
          </a:p>
        </p:txBody>
      </p:sp>
      <p:pic>
        <p:nvPicPr>
          <p:cNvPr id="1026" name="Picture 2" descr="Características Funcionales y Estructurales del Lenguaje Verbal">
            <a:extLst>
              <a:ext uri="{FF2B5EF4-FFF2-40B4-BE49-F238E27FC236}">
                <a16:creationId xmlns:a16="http://schemas.microsoft.com/office/drawing/2014/main" id="{B39A2407-557B-4007-8B0A-423C2EF83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04" y="1824220"/>
            <a:ext cx="2271823" cy="14950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comunicación no verbal – Escuela de familias">
            <a:extLst>
              <a:ext uri="{FF2B5EF4-FFF2-40B4-BE49-F238E27FC236}">
                <a16:creationId xmlns:a16="http://schemas.microsoft.com/office/drawing/2014/main" id="{D01ADFB2-4D80-4306-AC53-1C8A5848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01"/>
          <a:stretch/>
        </p:blipFill>
        <p:spPr bwMode="auto">
          <a:xfrm>
            <a:off x="5883266" y="2860671"/>
            <a:ext cx="2622034" cy="144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p:cNvSpPr>
          <p:nvPr/>
        </p:nvSpPr>
        <p:spPr>
          <a:xfrm>
            <a:off x="0" y="527892"/>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3: los seres humanos se comunican tanto digital como anal</a:t>
            </a:r>
            <a:r>
              <a:rPr lang="es-MX" sz="2400" dirty="0" err="1">
                <a:solidFill>
                  <a:schemeClr val="tx1"/>
                </a:solidFill>
              </a:rPr>
              <a:t>ógicamente</a:t>
            </a:r>
            <a:br>
              <a:rPr lang="es-CL" dirty="0"/>
            </a:br>
            <a:endParaRPr lang="es-CL" dirty="0"/>
          </a:p>
        </p:txBody>
      </p:sp>
      <p:sp>
        <p:nvSpPr>
          <p:cNvPr id="5" name="Google Shape;366;p37"/>
          <p:cNvSpPr txBox="1">
            <a:spLocks/>
          </p:cNvSpPr>
          <p:nvPr/>
        </p:nvSpPr>
        <p:spPr>
          <a:xfrm>
            <a:off x="-401837" y="1044254"/>
            <a:ext cx="8241618"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ES" sz="1600" dirty="0"/>
              <a:t>TRADUCCIONES: cómo traduzco lo analógico a digital. </a:t>
            </a:r>
            <a:endParaRPr lang="es-CL" sz="1600" dirty="0"/>
          </a:p>
        </p:txBody>
      </p:sp>
      <p:sp>
        <p:nvSpPr>
          <p:cNvPr id="6" name="CuadroTexto 5"/>
          <p:cNvSpPr txBox="1"/>
          <p:nvPr/>
        </p:nvSpPr>
        <p:spPr>
          <a:xfrm>
            <a:off x="0" y="2032920"/>
            <a:ext cx="8752587" cy="861774"/>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Ejemplo: en un juicio: la persona suda, tartamudea, por lo que se puede inferir que es culpable. Sin embargo, es solo nerviosismo. Hay una mala traducción, debido a la dificultad de comprender la gestualidad del imputado.</a:t>
            </a:r>
            <a:endParaRPr lang="es-CL" sz="1200" dirty="0">
              <a:latin typeface="Courier New" panose="02070309020205020404" pitchFamily="49" charset="0"/>
              <a:cs typeface="Courier New" panose="02070309020205020404" pitchFamily="49" charset="0"/>
            </a:endParaRPr>
          </a:p>
          <a:p>
            <a:endParaRPr lang="es-CL" dirty="0"/>
          </a:p>
        </p:txBody>
      </p:sp>
      <p:sp>
        <p:nvSpPr>
          <p:cNvPr id="8" name="Google Shape;366;p37">
            <a:extLst>
              <a:ext uri="{FF2B5EF4-FFF2-40B4-BE49-F238E27FC236}">
                <a16:creationId xmlns:a16="http://schemas.microsoft.com/office/drawing/2014/main" id="{6D84EAF9-A74C-431F-9A67-A6D33FDD41B1}"/>
              </a:ext>
            </a:extLst>
          </p:cNvPr>
          <p:cNvSpPr txBox="1">
            <a:spLocks/>
          </p:cNvSpPr>
          <p:nvPr/>
        </p:nvSpPr>
        <p:spPr>
          <a:xfrm>
            <a:off x="756351" y="4191316"/>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ES" sz="1600" dirty="0"/>
              <a:t>El lenguaje analógico da mucho a la interpretación, por lo tanto, no hay que definirlo como verdad.</a:t>
            </a:r>
            <a:endParaRPr lang="es-CL" sz="1600" dirty="0"/>
          </a:p>
        </p:txBody>
      </p:sp>
      <p:sp>
        <p:nvSpPr>
          <p:cNvPr id="7" name="CuadroTexto 6">
            <a:extLst>
              <a:ext uri="{FF2B5EF4-FFF2-40B4-BE49-F238E27FC236}">
                <a16:creationId xmlns:a16="http://schemas.microsoft.com/office/drawing/2014/main" id="{2822FD9C-FEE1-4C71-84AC-3C24A4267D89}"/>
              </a:ext>
            </a:extLst>
          </p:cNvPr>
          <p:cNvSpPr txBox="1"/>
          <p:nvPr/>
        </p:nvSpPr>
        <p:spPr>
          <a:xfrm>
            <a:off x="0" y="2899789"/>
            <a:ext cx="8752587" cy="677108"/>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Ejemplo: Juan llega del trabajo y le regala una flor a su pareja y ella lo interpreta como soborno, pensando que algo hizo, siendo que realmente era una muestra de afecto.</a:t>
            </a:r>
            <a:endParaRPr lang="es-CL" sz="1200" dirty="0">
              <a:latin typeface="Courier New" panose="02070309020205020404" pitchFamily="49" charset="0"/>
              <a:cs typeface="Courier New" panose="02070309020205020404" pitchFamily="49" charset="0"/>
            </a:endParaRPr>
          </a:p>
          <a:p>
            <a:endParaRPr lang="es-CL" dirty="0"/>
          </a:p>
        </p:txBody>
      </p:sp>
      <p:sp>
        <p:nvSpPr>
          <p:cNvPr id="9" name="Google Shape;366;p37">
            <a:extLst>
              <a:ext uri="{FF2B5EF4-FFF2-40B4-BE49-F238E27FC236}">
                <a16:creationId xmlns:a16="http://schemas.microsoft.com/office/drawing/2014/main" id="{D73DAA1F-902A-4F17-A609-4DE3691F7F15}"/>
              </a:ext>
            </a:extLst>
          </p:cNvPr>
          <p:cNvSpPr txBox="1">
            <a:spLocks/>
          </p:cNvSpPr>
          <p:nvPr/>
        </p:nvSpPr>
        <p:spPr>
          <a:xfrm>
            <a:off x="-562085" y="1372170"/>
            <a:ext cx="8200827"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ES" sz="1600" dirty="0"/>
              <a:t>La manera en que se entiende determinado gesto. </a:t>
            </a:r>
            <a:endParaRPr lang="es-CL" sz="1600" dirty="0"/>
          </a:p>
        </p:txBody>
      </p:sp>
      <p:sp>
        <p:nvSpPr>
          <p:cNvPr id="10" name="CuadroTexto 9">
            <a:extLst>
              <a:ext uri="{FF2B5EF4-FFF2-40B4-BE49-F238E27FC236}">
                <a16:creationId xmlns:a16="http://schemas.microsoft.com/office/drawing/2014/main" id="{87B9E9F8-619E-4386-A6E2-41F4BD0B315B}"/>
              </a:ext>
            </a:extLst>
          </p:cNvPr>
          <p:cNvSpPr txBox="1"/>
          <p:nvPr/>
        </p:nvSpPr>
        <p:spPr>
          <a:xfrm>
            <a:off x="0" y="3576897"/>
            <a:ext cx="8752587" cy="861774"/>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Ejemplo: María se comporta de mala manera con su pareja, puesto que en el caso de expresar digitalmente que desea terminar con él, traerá problemas. Por otra parte, puede comenzar a somatizar.</a:t>
            </a:r>
            <a:endParaRPr lang="es-CL" sz="1200" dirty="0">
              <a:latin typeface="Courier New" panose="02070309020205020404" pitchFamily="49" charset="0"/>
              <a:cs typeface="Courier New" panose="02070309020205020404" pitchFamily="49" charset="0"/>
            </a:endParaRPr>
          </a:p>
          <a:p>
            <a:endParaRPr lang="es-CL" dirty="0"/>
          </a:p>
        </p:txBody>
      </p:sp>
      <p:pic>
        <p:nvPicPr>
          <p:cNvPr id="2050" name="Picture 2" descr="EL COMPORTAMIENTO EN JUICIO PUEDE MARCAR LA DIFERENCIA EN EL RESULTADO : JC  &amp;amp; AL - Abogados de Málaga">
            <a:extLst>
              <a:ext uri="{FF2B5EF4-FFF2-40B4-BE49-F238E27FC236}">
                <a16:creationId xmlns:a16="http://schemas.microsoft.com/office/drawing/2014/main" id="{51A8AF4E-BD98-4849-BF1B-585FA8587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000" y="705744"/>
            <a:ext cx="1198874" cy="121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1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p:cNvSpPr>
          <p:nvPr/>
        </p:nvSpPr>
        <p:spPr>
          <a:xfrm>
            <a:off x="638700" y="755476"/>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4: </a:t>
            </a:r>
            <a:r>
              <a:rPr lang="es-MX" sz="2400" dirty="0">
                <a:solidFill>
                  <a:schemeClr val="tx1"/>
                </a:solidFill>
              </a:rPr>
              <a:t>todos los intercambios comunicaciones son simétricos o complementarios.</a:t>
            </a:r>
            <a:br>
              <a:rPr lang="es-CL" dirty="0"/>
            </a:br>
            <a:endParaRPr lang="es-CL" dirty="0"/>
          </a:p>
        </p:txBody>
      </p:sp>
      <p:sp>
        <p:nvSpPr>
          <p:cNvPr id="6" name="CuadroTexto 5"/>
          <p:cNvSpPr txBox="1"/>
          <p:nvPr/>
        </p:nvSpPr>
        <p:spPr>
          <a:xfrm>
            <a:off x="26247" y="4034929"/>
            <a:ext cx="8752587" cy="677108"/>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Ejemplo: relación simétrica entre padres e </a:t>
            </a:r>
            <a:r>
              <a:rPr lang="es-MX" sz="1200" b="1" dirty="0" err="1">
                <a:latin typeface="Courier New" panose="02070309020205020404" pitchFamily="49" charset="0"/>
                <a:cs typeface="Courier New" panose="02070309020205020404" pitchFamily="49" charset="0"/>
              </a:rPr>
              <a:t>hijxs</a:t>
            </a:r>
            <a:r>
              <a:rPr lang="es-MX" sz="1200" b="1" dirty="0">
                <a:latin typeface="Courier New" panose="02070309020205020404" pitchFamily="49" charset="0"/>
                <a:cs typeface="Courier New" panose="02070309020205020404" pitchFamily="49" charset="0"/>
              </a:rPr>
              <a:t> y complementaria en una relación de pareja o amistad.</a:t>
            </a:r>
            <a:endParaRPr lang="es-CL" sz="1200" dirty="0">
              <a:latin typeface="Courier New" panose="02070309020205020404" pitchFamily="49" charset="0"/>
              <a:cs typeface="Courier New" panose="02070309020205020404" pitchFamily="49" charset="0"/>
            </a:endParaRPr>
          </a:p>
          <a:p>
            <a:endParaRPr lang="es-CL" dirty="0"/>
          </a:p>
        </p:txBody>
      </p:sp>
      <p:sp>
        <p:nvSpPr>
          <p:cNvPr id="9" name="Google Shape;366;p37">
            <a:extLst>
              <a:ext uri="{FF2B5EF4-FFF2-40B4-BE49-F238E27FC236}">
                <a16:creationId xmlns:a16="http://schemas.microsoft.com/office/drawing/2014/main" id="{D73DAA1F-902A-4F17-A609-4DE3691F7F15}"/>
              </a:ext>
            </a:extLst>
          </p:cNvPr>
          <p:cNvSpPr txBox="1">
            <a:spLocks/>
          </p:cNvSpPr>
          <p:nvPr/>
        </p:nvSpPr>
        <p:spPr>
          <a:xfrm>
            <a:off x="1302154" y="1859874"/>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MX" sz="1600" b="1" dirty="0">
                <a:latin typeface="Courier New" panose="02070309020205020404" pitchFamily="49" charset="0"/>
                <a:cs typeface="Courier New" panose="02070309020205020404" pitchFamily="49" charset="0"/>
              </a:rPr>
              <a:t>Patología relación simétrica: escalada simétrica. </a:t>
            </a:r>
          </a:p>
        </p:txBody>
      </p:sp>
      <p:sp>
        <p:nvSpPr>
          <p:cNvPr id="11" name="CuadroTexto 10">
            <a:extLst>
              <a:ext uri="{FF2B5EF4-FFF2-40B4-BE49-F238E27FC236}">
                <a16:creationId xmlns:a16="http://schemas.microsoft.com/office/drawing/2014/main" id="{FCCDF40B-004B-4F6C-92B9-FA8A1E178164}"/>
              </a:ext>
            </a:extLst>
          </p:cNvPr>
          <p:cNvSpPr txBox="1"/>
          <p:nvPr/>
        </p:nvSpPr>
        <p:spPr>
          <a:xfrm>
            <a:off x="106325" y="2189976"/>
            <a:ext cx="8752587" cy="1631216"/>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Siempre que hay simetría, hay peligro de competencia. Uno de los interactuantes considera que está en una situación de desmedro, por lo tanto, realiza conductas destinadas a equiparar la relación. El otro considera que la relación es simétrica y que no hay nada que equiparar.</a:t>
            </a:r>
          </a:p>
          <a:p>
            <a:pPr lvl="0"/>
            <a:endParaRPr lang="es-MX" sz="1200" b="1" dirty="0">
              <a:latin typeface="Courier New" panose="02070309020205020404" pitchFamily="49" charset="0"/>
              <a:cs typeface="Courier New" panose="02070309020205020404" pitchFamily="49" charset="0"/>
            </a:endParaRPr>
          </a:p>
          <a:p>
            <a:pPr lvl="0"/>
            <a:endParaRPr lang="es-MX" sz="1200" b="1" dirty="0">
              <a:latin typeface="Courier New" panose="02070309020205020404" pitchFamily="49" charset="0"/>
              <a:cs typeface="Courier New" panose="02070309020205020404" pitchFamily="49" charset="0"/>
            </a:endParaRPr>
          </a:p>
          <a:p>
            <a:pPr lvl="0"/>
            <a:endParaRPr lang="es-MX" sz="1200" b="1" dirty="0">
              <a:latin typeface="Courier New" panose="02070309020205020404" pitchFamily="49" charset="0"/>
              <a:cs typeface="Courier New" panose="02070309020205020404" pitchFamily="49" charset="0"/>
            </a:endParaRPr>
          </a:p>
          <a:p>
            <a:endParaRPr lang="es-CL" dirty="0"/>
          </a:p>
          <a:p>
            <a:endParaRPr lang="es-CL" dirty="0"/>
          </a:p>
        </p:txBody>
      </p:sp>
      <p:pic>
        <p:nvPicPr>
          <p:cNvPr id="3076" name="Picture 4" descr="Aprende a Dibujar Escalones - Dibujos Faciles Para Niños Paso a Paso  Escalera / drawing for kids Art - YouTube">
            <a:extLst>
              <a:ext uri="{FF2B5EF4-FFF2-40B4-BE49-F238E27FC236}">
                <a16:creationId xmlns:a16="http://schemas.microsoft.com/office/drawing/2014/main" id="{418A07D3-2144-47CC-A9F2-3F7F5424FF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61" t="10858" r="12325" b="13178"/>
          <a:stretch/>
        </p:blipFill>
        <p:spPr bwMode="auto">
          <a:xfrm>
            <a:off x="106325" y="673157"/>
            <a:ext cx="1552353" cy="10907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 pandemia vino a dejar en claro que son ciertos los reclamos de mora en  la justicia”, señalaron desde el Colegio de Abogados - Novedades - Colegio  de abogados">
            <a:extLst>
              <a:ext uri="{FF2B5EF4-FFF2-40B4-BE49-F238E27FC236}">
                <a16:creationId xmlns:a16="http://schemas.microsoft.com/office/drawing/2014/main" id="{F5DFFB8D-E910-4293-AC8A-41C2D3E70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028"/>
          <a:stretch/>
        </p:blipFill>
        <p:spPr bwMode="auto">
          <a:xfrm>
            <a:off x="6539330" y="1071249"/>
            <a:ext cx="2364637" cy="78862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F7D1E47B-9F43-4F36-ADD8-22F7B50A6413}"/>
              </a:ext>
            </a:extLst>
          </p:cNvPr>
          <p:cNvSpPr txBox="1"/>
          <p:nvPr/>
        </p:nvSpPr>
        <p:spPr>
          <a:xfrm>
            <a:off x="26247" y="3005584"/>
            <a:ext cx="8752587" cy="461665"/>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Ejemplo: entre </a:t>
            </a:r>
            <a:r>
              <a:rPr lang="es-MX" sz="1200" b="1" dirty="0" err="1">
                <a:latin typeface="Courier New" panose="02070309020205020404" pitchFamily="49" charset="0"/>
                <a:cs typeface="Courier New" panose="02070309020205020404" pitchFamily="49" charset="0"/>
              </a:rPr>
              <a:t>compañerxs</a:t>
            </a:r>
            <a:r>
              <a:rPr lang="es-MX" sz="1200" b="1" dirty="0">
                <a:latin typeface="Courier New" panose="02070309020205020404" pitchFamily="49" charset="0"/>
                <a:cs typeface="Courier New" panose="02070309020205020404" pitchFamily="49" charset="0"/>
              </a:rPr>
              <a:t> la competitividad de tener la mejor nota, entre </a:t>
            </a:r>
            <a:r>
              <a:rPr lang="es-MX" sz="1200" b="1" dirty="0" err="1">
                <a:latin typeface="Courier New" panose="02070309020205020404" pitchFamily="49" charset="0"/>
                <a:cs typeface="Courier New" panose="02070309020205020404" pitchFamily="49" charset="0"/>
              </a:rPr>
              <a:t>amigxs</a:t>
            </a:r>
            <a:r>
              <a:rPr lang="es-MX" sz="1200" b="1" dirty="0">
                <a:latin typeface="Courier New" panose="02070309020205020404" pitchFamily="49" charset="0"/>
                <a:cs typeface="Courier New" panose="02070309020205020404" pitchFamily="49" charset="0"/>
              </a:rPr>
              <a:t> ser el “mejor </a:t>
            </a:r>
            <a:r>
              <a:rPr lang="es-MX" sz="1200" b="1" dirty="0" err="1">
                <a:latin typeface="Courier New" panose="02070309020205020404" pitchFamily="49" charset="0"/>
                <a:cs typeface="Courier New" panose="02070309020205020404" pitchFamily="49" charset="0"/>
              </a:rPr>
              <a:t>amigx</a:t>
            </a:r>
            <a:r>
              <a:rPr lang="es-MX" sz="1200" b="1" dirty="0">
                <a:latin typeface="Courier New" panose="02070309020205020404" pitchFamily="49" charset="0"/>
                <a:cs typeface="Courier New" panose="02070309020205020404" pitchFamily="49" charset="0"/>
              </a:rPr>
              <a:t>”.</a:t>
            </a:r>
          </a:p>
        </p:txBody>
      </p:sp>
      <p:sp>
        <p:nvSpPr>
          <p:cNvPr id="13" name="CuadroTexto 12">
            <a:extLst>
              <a:ext uri="{FF2B5EF4-FFF2-40B4-BE49-F238E27FC236}">
                <a16:creationId xmlns:a16="http://schemas.microsoft.com/office/drawing/2014/main" id="{3FC2D156-5921-4BF6-9130-97A3F3DC3ACA}"/>
              </a:ext>
            </a:extLst>
          </p:cNvPr>
          <p:cNvSpPr txBox="1"/>
          <p:nvPr/>
        </p:nvSpPr>
        <p:spPr>
          <a:xfrm>
            <a:off x="0" y="3591103"/>
            <a:ext cx="8752587" cy="492443"/>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Ejemplo: Decisiones lentas entre pareja por el típico “decide tú”.</a:t>
            </a:r>
            <a:endParaRPr lang="es-CL" sz="1200" dirty="0">
              <a:latin typeface="Courier New" panose="02070309020205020404" pitchFamily="49" charset="0"/>
              <a:cs typeface="Courier New" panose="02070309020205020404" pitchFamily="49" charset="0"/>
            </a:endParaRPr>
          </a:p>
          <a:p>
            <a:endParaRPr lang="es-CL" dirty="0"/>
          </a:p>
        </p:txBody>
      </p:sp>
    </p:spTree>
    <p:extLst>
      <p:ext uri="{BB962C8B-B14F-4D97-AF65-F5344CB8AC3E}">
        <p14:creationId xmlns:p14="http://schemas.microsoft.com/office/powerpoint/2010/main" val="46863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p:cNvSpPr>
          <p:nvPr/>
        </p:nvSpPr>
        <p:spPr>
          <a:xfrm>
            <a:off x="638700" y="755476"/>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4: </a:t>
            </a:r>
            <a:r>
              <a:rPr lang="es-MX" sz="2400" dirty="0">
                <a:solidFill>
                  <a:schemeClr val="tx1"/>
                </a:solidFill>
              </a:rPr>
              <a:t>todos los intercambios comunicaciones son simétricos o complementarios.</a:t>
            </a:r>
            <a:br>
              <a:rPr lang="es-CL" dirty="0"/>
            </a:br>
            <a:endParaRPr lang="es-CL" dirty="0"/>
          </a:p>
        </p:txBody>
      </p:sp>
      <p:sp>
        <p:nvSpPr>
          <p:cNvPr id="9" name="Google Shape;366;p37">
            <a:extLst>
              <a:ext uri="{FF2B5EF4-FFF2-40B4-BE49-F238E27FC236}">
                <a16:creationId xmlns:a16="http://schemas.microsoft.com/office/drawing/2014/main" id="{D73DAA1F-902A-4F17-A609-4DE3691F7F15}"/>
              </a:ext>
            </a:extLst>
          </p:cNvPr>
          <p:cNvSpPr txBox="1">
            <a:spLocks/>
          </p:cNvSpPr>
          <p:nvPr/>
        </p:nvSpPr>
        <p:spPr>
          <a:xfrm>
            <a:off x="2305435" y="1462166"/>
            <a:ext cx="4354366"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MX" sz="1600" b="1" dirty="0">
                <a:latin typeface="Courier New" panose="02070309020205020404" pitchFamily="49" charset="0"/>
                <a:cs typeface="Courier New" panose="02070309020205020404" pitchFamily="49" charset="0"/>
              </a:rPr>
              <a:t>Patología relación complementaria: complementariedad rígida.</a:t>
            </a:r>
          </a:p>
        </p:txBody>
      </p:sp>
      <p:sp>
        <p:nvSpPr>
          <p:cNvPr id="11" name="CuadroTexto 10">
            <a:extLst>
              <a:ext uri="{FF2B5EF4-FFF2-40B4-BE49-F238E27FC236}">
                <a16:creationId xmlns:a16="http://schemas.microsoft.com/office/drawing/2014/main" id="{FCCDF40B-004B-4F6C-92B9-FA8A1E178164}"/>
              </a:ext>
            </a:extLst>
          </p:cNvPr>
          <p:cNvSpPr txBox="1"/>
          <p:nvPr/>
        </p:nvSpPr>
        <p:spPr>
          <a:xfrm>
            <a:off x="106325" y="2150144"/>
            <a:ext cx="8752587" cy="1969770"/>
          </a:xfrm>
          <a:prstGeom prst="rect">
            <a:avLst/>
          </a:prstGeom>
          <a:noFill/>
        </p:spPr>
        <p:txBody>
          <a:bodyPr wrap="square" rtlCol="0">
            <a:spAutoFit/>
          </a:bodyPr>
          <a:lstStyle/>
          <a:p>
            <a:pPr lvl="0"/>
            <a:r>
              <a:rPr lang="es-MX" sz="1200" b="1" dirty="0" err="1">
                <a:latin typeface="Courier New" panose="02070309020205020404" pitchFamily="49" charset="0"/>
                <a:cs typeface="Courier New" panose="02070309020205020404" pitchFamily="49" charset="0"/>
              </a:rPr>
              <a:t>Unx</a:t>
            </a:r>
            <a:r>
              <a:rPr lang="es-MX" sz="1200" b="1" dirty="0">
                <a:latin typeface="Courier New" panose="02070309020205020404" pitchFamily="49" charset="0"/>
                <a:cs typeface="Courier New" panose="02070309020205020404" pitchFamily="49" charset="0"/>
              </a:rPr>
              <a:t> de los participantes abusa del poder y el </a:t>
            </a:r>
            <a:r>
              <a:rPr lang="es-MX" sz="1200" b="1" dirty="0" err="1">
                <a:latin typeface="Courier New" panose="02070309020205020404" pitchFamily="49" charset="0"/>
                <a:cs typeface="Courier New" panose="02070309020205020404" pitchFamily="49" charset="0"/>
              </a:rPr>
              <a:t>otrx</a:t>
            </a:r>
            <a:r>
              <a:rPr lang="es-MX" sz="1200" b="1" dirty="0">
                <a:latin typeface="Courier New" panose="02070309020205020404" pitchFamily="49" charset="0"/>
                <a:cs typeface="Courier New" panose="02070309020205020404" pitchFamily="49" charset="0"/>
              </a:rPr>
              <a:t> se somete. No se puede comentar acerca de la relación.</a:t>
            </a:r>
          </a:p>
          <a:p>
            <a:pPr lvl="0"/>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Ejemplo: cuando un jefe no acepta sugerencias de sus empleados, ellos asumen su posición y se da una complementariedad rígida. </a:t>
            </a:r>
          </a:p>
          <a:p>
            <a:pPr lvl="0"/>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Dinámica “amo y esclavo”. </a:t>
            </a:r>
          </a:p>
          <a:p>
            <a:pPr lvl="0"/>
            <a:endParaRPr lang="es-MX" sz="1200" b="1" dirty="0">
              <a:latin typeface="Courier New" panose="02070309020205020404" pitchFamily="49" charset="0"/>
              <a:cs typeface="Courier New" panose="02070309020205020404" pitchFamily="49" charset="0"/>
            </a:endParaRPr>
          </a:p>
          <a:p>
            <a:pPr lvl="0"/>
            <a:endParaRPr lang="es-MX" sz="1200" b="1" dirty="0">
              <a:latin typeface="Courier New" panose="02070309020205020404" pitchFamily="49" charset="0"/>
              <a:cs typeface="Courier New" panose="02070309020205020404" pitchFamily="49" charset="0"/>
            </a:endParaRPr>
          </a:p>
          <a:p>
            <a:endParaRPr lang="es-CL" dirty="0"/>
          </a:p>
        </p:txBody>
      </p:sp>
      <p:sp>
        <p:nvSpPr>
          <p:cNvPr id="7" name="Google Shape;366;p37">
            <a:extLst>
              <a:ext uri="{FF2B5EF4-FFF2-40B4-BE49-F238E27FC236}">
                <a16:creationId xmlns:a16="http://schemas.microsoft.com/office/drawing/2014/main" id="{75A087BD-5E9E-4332-A420-41130C5D5B0D}"/>
              </a:ext>
            </a:extLst>
          </p:cNvPr>
          <p:cNvSpPr txBox="1">
            <a:spLocks/>
          </p:cNvSpPr>
          <p:nvPr/>
        </p:nvSpPr>
        <p:spPr>
          <a:xfrm>
            <a:off x="1102906" y="3325473"/>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MX" sz="1600" b="1" dirty="0">
                <a:latin typeface="Courier New" panose="02070309020205020404" pitchFamily="49" charset="0"/>
                <a:cs typeface="Courier New" panose="02070309020205020404" pitchFamily="49" charset="0"/>
              </a:rPr>
              <a:t>Doble vínculo</a:t>
            </a:r>
          </a:p>
        </p:txBody>
      </p:sp>
      <p:sp>
        <p:nvSpPr>
          <p:cNvPr id="10" name="CuadroTexto 9">
            <a:extLst>
              <a:ext uri="{FF2B5EF4-FFF2-40B4-BE49-F238E27FC236}">
                <a16:creationId xmlns:a16="http://schemas.microsoft.com/office/drawing/2014/main" id="{9F9C60C0-F4FD-4C68-BD52-30B61FF83445}"/>
              </a:ext>
            </a:extLst>
          </p:cNvPr>
          <p:cNvSpPr txBox="1"/>
          <p:nvPr/>
        </p:nvSpPr>
        <p:spPr>
          <a:xfrm>
            <a:off x="391414" y="3587805"/>
            <a:ext cx="6995812" cy="1785104"/>
          </a:xfrm>
          <a:prstGeom prst="rect">
            <a:avLst/>
          </a:prstGeom>
          <a:noFill/>
        </p:spPr>
        <p:txBody>
          <a:bodyPr wrap="square" rtlCol="0">
            <a:spAutoFit/>
          </a:bodyPr>
          <a:lstStyle/>
          <a:p>
            <a:pPr lvl="0" algn="ctr"/>
            <a:r>
              <a:rPr lang="es-MX" sz="1200" b="1" dirty="0">
                <a:latin typeface="Courier New" panose="02070309020205020404" pitchFamily="49" charset="0"/>
                <a:cs typeface="Courier New" panose="02070309020205020404" pitchFamily="49" charset="0"/>
              </a:rPr>
              <a:t>Mensaje contradictorio que se interpreta equivocadamente, ya que cualquier respuesta está mal.</a:t>
            </a:r>
          </a:p>
          <a:p>
            <a:pPr lvl="0" algn="ctr"/>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Ejemplo: María le pregunta a Juan, ¿qué polera se me ve mejor?</a:t>
            </a:r>
          </a:p>
          <a:p>
            <a:pPr lvl="0"/>
            <a:r>
              <a:rPr lang="es-MX" sz="1200" b="1" dirty="0">
                <a:latin typeface="Courier New" panose="02070309020205020404" pitchFamily="49" charset="0"/>
                <a:cs typeface="Courier New" panose="02070309020205020404" pitchFamily="49" charset="0"/>
              </a:rPr>
              <a:t>Juan responde: la celeste se te ve mucho más linda.</a:t>
            </a:r>
          </a:p>
          <a:p>
            <a:pPr lvl="0"/>
            <a:r>
              <a:rPr lang="es-MX" sz="1200" b="1" dirty="0">
                <a:latin typeface="Courier New" panose="02070309020205020404" pitchFamily="49" charset="0"/>
                <a:cs typeface="Courier New" panose="02070309020205020404" pitchFamily="49" charset="0"/>
              </a:rPr>
              <a:t>María: ah! Entonces con la amarilla me veo fea, ¿soy fea cierto?</a:t>
            </a:r>
          </a:p>
          <a:p>
            <a:pPr lvl="0"/>
            <a:endParaRPr lang="es-MX" sz="1200" b="1" dirty="0">
              <a:latin typeface="Courier New" panose="02070309020205020404" pitchFamily="49" charset="0"/>
              <a:cs typeface="Courier New" panose="02070309020205020404" pitchFamily="49" charset="0"/>
            </a:endParaRPr>
          </a:p>
          <a:p>
            <a:pPr lvl="0"/>
            <a:endParaRPr lang="es-MX" sz="1200" b="1" dirty="0">
              <a:latin typeface="Courier New" panose="02070309020205020404" pitchFamily="49" charset="0"/>
              <a:cs typeface="Courier New" panose="02070309020205020404" pitchFamily="49" charset="0"/>
            </a:endParaRPr>
          </a:p>
          <a:p>
            <a:endParaRPr lang="es-CL" dirty="0"/>
          </a:p>
        </p:txBody>
      </p:sp>
      <p:pic>
        <p:nvPicPr>
          <p:cNvPr id="4098" name="Picture 2" descr="Mamá al rescate: Así es como puedes sobrevivir a la adolescencia de tu hijo  - VIX">
            <a:extLst>
              <a:ext uri="{FF2B5EF4-FFF2-40B4-BE49-F238E27FC236}">
                <a16:creationId xmlns:a16="http://schemas.microsoft.com/office/drawing/2014/main" id="{18733D28-1C29-4A50-A4AA-3333F71A0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23" y="700452"/>
            <a:ext cx="1255447" cy="12554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ómo dejé de ser un mal jefe con 7 ideas para ser un buen líder. | Grandes  Pymes">
            <a:extLst>
              <a:ext uri="{FF2B5EF4-FFF2-40B4-BE49-F238E27FC236}">
                <a16:creationId xmlns:a16="http://schemas.microsoft.com/office/drawing/2014/main" id="{92366661-FE66-4B88-ADB2-A811EDFF8B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75" t="9510" r="17601"/>
          <a:stretch/>
        </p:blipFill>
        <p:spPr bwMode="auto">
          <a:xfrm>
            <a:off x="7387225" y="626879"/>
            <a:ext cx="1471687" cy="14025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 persona hace una pregunta y quiere obtener una respuesta. | Vector  Premium">
            <a:extLst>
              <a:ext uri="{FF2B5EF4-FFF2-40B4-BE49-F238E27FC236}">
                <a16:creationId xmlns:a16="http://schemas.microsoft.com/office/drawing/2014/main" id="{EABBB6C3-ACBC-41E8-AA62-78834C42D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022" y="3325473"/>
            <a:ext cx="1423434" cy="142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fade">
                                      <p:cBhvr>
                                        <p:cTn id="29" dur="500"/>
                                        <p:tgtEl>
                                          <p:spTgt spid="410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Contextualización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0" indent="0">
              <a:buNone/>
            </a:pPr>
            <a:r>
              <a:rPr lang="es-CL" dirty="0"/>
              <a:t>Paul Watzlawick (1921 – 2007), es considerado uno de los pioneros de la Teoría de la Comunicación humana, la cual se basa en que </a:t>
            </a:r>
            <a:r>
              <a:rPr lang="es-CL" b="1" dirty="0"/>
              <a:t>la comunicación no puede concebirse sin el contexto en el que se produce.</a:t>
            </a:r>
            <a:endParaRPr lang="es-ES" dirty="0"/>
          </a:p>
          <a:p>
            <a:pPr marL="0" lvl="0" indent="0" algn="l" rtl="0">
              <a:spcBef>
                <a:spcPts val="0"/>
              </a:spcBef>
              <a:spcAft>
                <a:spcPts val="0"/>
              </a:spcAft>
              <a:buNone/>
            </a:pPr>
            <a:endParaRPr lang="es-ES" sz="1000" dirty="0">
              <a:solidFill>
                <a:schemeClr val="dk1"/>
              </a:solidFill>
            </a:endParaRPr>
          </a:p>
          <a:p>
            <a:pPr marL="0" indent="0">
              <a:buNone/>
            </a:pPr>
            <a:r>
              <a:rPr lang="es-CL" dirty="0"/>
              <a:t>Dentro de su teoría, plantea que la comunicación se entiende como el vehículo de las manifestaciones observables de una relación humana. ¿Qué quiere decir esto? que la </a:t>
            </a:r>
            <a:r>
              <a:rPr lang="es-CL" b="1" dirty="0"/>
              <a:t>comunicación y la conducta son sinónimos</a:t>
            </a:r>
            <a:r>
              <a:rPr lang="es-CL" dirty="0"/>
              <a:t>, en el sentido de que todas las conductas comunican algo. Por lo tanto, al hablar de comunicación no solo hacemos referencia al mensaje verbal, sino que al contenido no verbal, al lenguaje corporal. En otras palabras, lo que ocurre en una relación humana y que es observable.</a:t>
            </a:r>
          </a:p>
          <a:p>
            <a:pPr marL="0" indent="0">
              <a:buNone/>
            </a:pPr>
            <a:endParaRPr lang="es-CL" dirty="0"/>
          </a:p>
          <a:p>
            <a:pPr marL="0" indent="0">
              <a:buNone/>
            </a:pPr>
            <a:r>
              <a:rPr lang="es-ES" dirty="0"/>
              <a:t>El énfasis en el estudio de la comunicación se encuentra en la </a:t>
            </a:r>
            <a:r>
              <a:rPr lang="es-ES" b="1" dirty="0"/>
              <a:t>relación</a:t>
            </a:r>
            <a:r>
              <a:rPr lang="es-ES" dirty="0"/>
              <a:t> que se establece entre emisor y receptor, siendo dicha comunicación el medio que determina la relación. Es por esto que su significado está enlazado a un contexto que le da significado.</a:t>
            </a: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291378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8;p66"/>
          <p:cNvSpPr txBox="1">
            <a:spLocks/>
          </p:cNvSpPr>
          <p:nvPr/>
        </p:nvSpPr>
        <p:spPr>
          <a:xfrm>
            <a:off x="638700" y="755476"/>
            <a:ext cx="78666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r>
              <a:rPr lang="es-CL" sz="2400" dirty="0">
                <a:solidFill>
                  <a:schemeClr val="tx1"/>
                </a:solidFill>
              </a:rPr>
              <a:t>Patologías axioma 5: </a:t>
            </a:r>
            <a:r>
              <a:rPr lang="es-MX" sz="2400" dirty="0">
                <a:solidFill>
                  <a:schemeClr val="tx1"/>
                </a:solidFill>
              </a:rPr>
              <a:t>la naturaleza de una relación depende de la puntuación de secuencia de hechos.</a:t>
            </a:r>
            <a:br>
              <a:rPr lang="es-CL" dirty="0"/>
            </a:br>
            <a:endParaRPr lang="es-CL" dirty="0"/>
          </a:p>
        </p:txBody>
      </p:sp>
      <p:sp>
        <p:nvSpPr>
          <p:cNvPr id="11" name="CuadroTexto 10">
            <a:extLst>
              <a:ext uri="{FF2B5EF4-FFF2-40B4-BE49-F238E27FC236}">
                <a16:creationId xmlns:a16="http://schemas.microsoft.com/office/drawing/2014/main" id="{FCCDF40B-004B-4F6C-92B9-FA8A1E178164}"/>
              </a:ext>
            </a:extLst>
          </p:cNvPr>
          <p:cNvSpPr txBox="1"/>
          <p:nvPr/>
        </p:nvSpPr>
        <p:spPr>
          <a:xfrm>
            <a:off x="195706" y="1461742"/>
            <a:ext cx="8752587" cy="1600438"/>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Una de las partes cuenta con diferente cantidad de información, puntuando diferente los hechos.</a:t>
            </a:r>
          </a:p>
          <a:p>
            <a:pPr lvl="0"/>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Se organizan los hechos en términos de causa efecto, tratando de determinar una sola realidad.</a:t>
            </a:r>
          </a:p>
          <a:p>
            <a:pPr lvl="0"/>
            <a:endParaRPr lang="es-MX" sz="1200" b="1" dirty="0">
              <a:latin typeface="Courier New" panose="02070309020205020404" pitchFamily="49" charset="0"/>
              <a:cs typeface="Courier New" panose="02070309020205020404" pitchFamily="49" charset="0"/>
            </a:endParaRPr>
          </a:p>
          <a:p>
            <a:pPr lvl="0"/>
            <a:endParaRPr lang="es-MX" sz="1200" b="1" dirty="0">
              <a:latin typeface="Courier New" panose="02070309020205020404" pitchFamily="49" charset="0"/>
              <a:cs typeface="Courier New" panose="02070309020205020404" pitchFamily="49" charset="0"/>
            </a:endParaRPr>
          </a:p>
          <a:p>
            <a:endParaRPr lang="es-CL" dirty="0"/>
          </a:p>
        </p:txBody>
      </p:sp>
      <p:sp>
        <p:nvSpPr>
          <p:cNvPr id="6" name="Google Shape;366;p37">
            <a:extLst>
              <a:ext uri="{FF2B5EF4-FFF2-40B4-BE49-F238E27FC236}">
                <a16:creationId xmlns:a16="http://schemas.microsoft.com/office/drawing/2014/main" id="{1047C055-39CC-4480-AB4F-228E120EDD18}"/>
              </a:ext>
            </a:extLst>
          </p:cNvPr>
          <p:cNvSpPr txBox="1">
            <a:spLocks/>
          </p:cNvSpPr>
          <p:nvPr/>
        </p:nvSpPr>
        <p:spPr>
          <a:xfrm>
            <a:off x="1291522" y="2482575"/>
            <a:ext cx="6759424" cy="4309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SemiBold"/>
              <a:buNone/>
              <a:defRPr sz="3000" b="0" i="0" u="none" strike="noStrike" cap="none">
                <a:solidFill>
                  <a:schemeClr val="accen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3100"/>
              <a:buFont typeface="Arial"/>
              <a:buNone/>
              <a:defRPr sz="3100" b="0" i="0" u="none" strike="noStrike" cap="none">
                <a:solidFill>
                  <a:schemeClr val="accent1"/>
                </a:solidFill>
                <a:latin typeface="Arial"/>
                <a:ea typeface="Arial"/>
                <a:cs typeface="Arial"/>
                <a:sym typeface="Arial"/>
              </a:defRPr>
            </a:lvl9pPr>
          </a:lstStyle>
          <a:p>
            <a:pPr lvl="0"/>
            <a:r>
              <a:rPr lang="es-MX" sz="1600" b="1" dirty="0">
                <a:latin typeface="Courier New" panose="02070309020205020404" pitchFamily="49" charset="0"/>
                <a:cs typeface="Courier New" panose="02070309020205020404" pitchFamily="49" charset="0"/>
              </a:rPr>
              <a:t>Profecía autocumplida</a:t>
            </a:r>
          </a:p>
        </p:txBody>
      </p:sp>
      <p:sp>
        <p:nvSpPr>
          <p:cNvPr id="8" name="CuadroTexto 7">
            <a:extLst>
              <a:ext uri="{FF2B5EF4-FFF2-40B4-BE49-F238E27FC236}">
                <a16:creationId xmlns:a16="http://schemas.microsoft.com/office/drawing/2014/main" id="{CCE1BE3D-A7E2-4AE3-860F-19FFD2D000F2}"/>
              </a:ext>
            </a:extLst>
          </p:cNvPr>
          <p:cNvSpPr txBox="1"/>
          <p:nvPr/>
        </p:nvSpPr>
        <p:spPr>
          <a:xfrm>
            <a:off x="391413" y="2949449"/>
            <a:ext cx="8752587" cy="1969770"/>
          </a:xfrm>
          <a:prstGeom prst="rect">
            <a:avLst/>
          </a:prstGeom>
          <a:noFill/>
        </p:spPr>
        <p:txBody>
          <a:bodyPr wrap="square" rtlCol="0">
            <a:spAutoFit/>
          </a:bodyPr>
          <a:lstStyle/>
          <a:p>
            <a:pPr lvl="0"/>
            <a:r>
              <a:rPr lang="es-MX" sz="1200" b="1" dirty="0">
                <a:latin typeface="Courier New" panose="02070309020205020404" pitchFamily="49" charset="0"/>
                <a:cs typeface="Courier New" panose="02070309020205020404" pitchFamily="49" charset="0"/>
              </a:rPr>
              <a:t>La actitud de la persona hace que la profecía se haga realidad.</a:t>
            </a:r>
          </a:p>
          <a:p>
            <a:pPr lvl="0"/>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Ejemplo: queja:</a:t>
            </a:r>
          </a:p>
          <a:p>
            <a:pPr lvl="0"/>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Juanito: mi pareja me hostiga todo el rato, por eso la evito.</a:t>
            </a:r>
          </a:p>
          <a:p>
            <a:pPr lvl="0"/>
            <a:r>
              <a:rPr lang="es-MX" sz="1200" b="1" dirty="0">
                <a:latin typeface="Courier New" panose="02070309020205020404" pitchFamily="49" charset="0"/>
                <a:cs typeface="Courier New" panose="02070309020205020404" pitchFamily="49" charset="0"/>
              </a:rPr>
              <a:t>Juanita: mi pareja se aísla, entonces debo ir a buscarlo constantemente para conversar.</a:t>
            </a:r>
          </a:p>
          <a:p>
            <a:pPr lvl="0"/>
            <a:endParaRPr lang="es-MX" sz="1200" b="1" dirty="0">
              <a:latin typeface="Courier New" panose="02070309020205020404" pitchFamily="49" charset="0"/>
              <a:cs typeface="Courier New" panose="02070309020205020404" pitchFamily="49" charset="0"/>
            </a:endParaRPr>
          </a:p>
          <a:p>
            <a:pPr lvl="0"/>
            <a:r>
              <a:rPr lang="es-MX" sz="1200" b="1" dirty="0">
                <a:latin typeface="Courier New" panose="02070309020205020404" pitchFamily="49" charset="0"/>
                <a:cs typeface="Courier New" panose="02070309020205020404" pitchFamily="49" charset="0"/>
              </a:rPr>
              <a:t>¿Quién tiene la verdad? ¿Quién comenzó la conducta?</a:t>
            </a:r>
          </a:p>
          <a:p>
            <a:pPr lvl="0"/>
            <a:endParaRPr lang="es-MX" sz="1200" b="1" dirty="0">
              <a:latin typeface="Courier New" panose="02070309020205020404" pitchFamily="49" charset="0"/>
              <a:cs typeface="Courier New" panose="02070309020205020404" pitchFamily="49" charset="0"/>
            </a:endParaRPr>
          </a:p>
          <a:p>
            <a:endParaRPr lang="es-CL" dirty="0"/>
          </a:p>
        </p:txBody>
      </p:sp>
      <p:pic>
        <p:nvPicPr>
          <p:cNvPr id="5122" name="Picture 2" descr="Cómo Defenderse del Acoso Sexual">
            <a:extLst>
              <a:ext uri="{FF2B5EF4-FFF2-40B4-BE49-F238E27FC236}">
                <a16:creationId xmlns:a16="http://schemas.microsoft.com/office/drawing/2014/main" id="{145ED40C-AA15-48F1-96D9-48683FD94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986" y="2261962"/>
            <a:ext cx="1803668" cy="16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9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139700" indent="0" algn="just">
              <a:lnSpc>
                <a:spcPct val="150000"/>
              </a:lnSpc>
              <a:buNone/>
            </a:pPr>
            <a:endParaRPr lang="es-ES" sz="1600" dirty="0">
              <a:effectLst/>
              <a:latin typeface="Courier Prime" panose="020B0604020202020204" charset="0"/>
              <a:ea typeface="Times New Roman" panose="02020603050405020304" pitchFamily="18" charset="0"/>
              <a:cs typeface="Courier New" panose="02070309020205020404" pitchFamily="49" charset="0"/>
            </a:endParaRPr>
          </a:p>
          <a:p>
            <a:pPr marL="139700" indent="0" algn="just">
              <a:lnSpc>
                <a:spcPct val="150000"/>
              </a:lnSpc>
              <a:buNone/>
            </a:pPr>
            <a:r>
              <a:rPr lang="es-ES" sz="1800" dirty="0">
                <a:effectLst/>
                <a:latin typeface="Courier Prime" panose="020B0604020202020204" charset="0"/>
                <a:ea typeface="Times New Roman" panose="02020603050405020304" pitchFamily="18" charset="0"/>
                <a:cs typeface="Courier New" panose="02070309020205020404" pitchFamily="49" charset="0"/>
              </a:rPr>
              <a:t>Son el conjunto de principios o leyes consideradas verdaderas y universales y que rigen la totalidad de intercambios comunicativos, independientemente de entre qué tipo o número de interlocutores se de la comunicación.</a:t>
            </a:r>
          </a:p>
          <a:p>
            <a:pPr marL="139700" indent="0" algn="just">
              <a:lnSpc>
                <a:spcPct val="150000"/>
              </a:lnSpc>
              <a:buNone/>
            </a:pPr>
            <a:endParaRPr lang="es-ES" sz="1800" dirty="0">
              <a:effectLst/>
              <a:latin typeface="Times New Roman" panose="02020603050405020304" pitchFamily="18" charset="0"/>
              <a:ea typeface="Times New Roman" panose="02020603050405020304" pitchFamily="18" charset="0"/>
            </a:endParaRP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25868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482600" indent="-342900">
              <a:lnSpc>
                <a:spcPct val="150000"/>
              </a:lnSpc>
              <a:buFont typeface="+mj-lt"/>
              <a:buAutoNum type="arabicPeriod"/>
            </a:pPr>
            <a:r>
              <a:rPr lang="es-ES" sz="1800" dirty="0"/>
              <a:t>Es imposible no comunicar.</a:t>
            </a:r>
            <a:endParaRPr lang="es-CL" sz="1800" dirty="0"/>
          </a:p>
          <a:p>
            <a:pPr marL="482600" indent="-342900">
              <a:lnSpc>
                <a:spcPct val="150000"/>
              </a:lnSpc>
              <a:buFont typeface="+mj-lt"/>
              <a:buAutoNum type="arabicPeriod"/>
            </a:pPr>
            <a:r>
              <a:rPr lang="es-ES" sz="1800" dirty="0"/>
              <a:t>Toda comunicación tiene un aspecto de contenido y uno de relación.</a:t>
            </a:r>
            <a:endParaRPr lang="es-CL" sz="1800" dirty="0"/>
          </a:p>
          <a:p>
            <a:pPr marL="482600" indent="-342900">
              <a:lnSpc>
                <a:spcPct val="150000"/>
              </a:lnSpc>
              <a:buFont typeface="+mj-lt"/>
              <a:buAutoNum type="arabicPeriod"/>
            </a:pPr>
            <a:r>
              <a:rPr lang="es-ES" sz="1800" dirty="0"/>
              <a:t>Los seres humanos se comunican tanto digital como analógicamente.</a:t>
            </a:r>
            <a:endParaRPr lang="es-CL" sz="1800" dirty="0"/>
          </a:p>
          <a:p>
            <a:pPr marL="482600" indent="-342900">
              <a:lnSpc>
                <a:spcPct val="150000"/>
              </a:lnSpc>
              <a:buFont typeface="+mj-lt"/>
              <a:buAutoNum type="arabicPeriod"/>
            </a:pPr>
            <a:r>
              <a:rPr lang="es-ES" sz="1800" dirty="0"/>
              <a:t>Todos los intercambios comunicacionales son simétricos o complementarios.</a:t>
            </a:r>
            <a:endParaRPr lang="es-CL" sz="1800" dirty="0"/>
          </a:p>
          <a:p>
            <a:pPr marL="482600" indent="-342900">
              <a:lnSpc>
                <a:spcPct val="150000"/>
              </a:lnSpc>
              <a:buFont typeface="+mj-lt"/>
              <a:buAutoNum type="arabicPeriod"/>
            </a:pPr>
            <a:r>
              <a:rPr lang="es-ES" sz="1800" dirty="0"/>
              <a:t>L</a:t>
            </a:r>
            <a:r>
              <a:rPr lang="es-CL" sz="1800" dirty="0"/>
              <a:t>a naturaleza de una relación depende de la puntuación de las secuencias de la comunicación entre los participantes.</a:t>
            </a:r>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6">
                                            <p:txEl>
                                              <p:pRg st="0" end="0"/>
                                            </p:txEl>
                                          </p:spTgt>
                                        </p:tgtEl>
                                        <p:attrNameLst>
                                          <p:attrName>style.visibility</p:attrName>
                                        </p:attrNameLst>
                                      </p:cBhvr>
                                      <p:to>
                                        <p:strVal val="visible"/>
                                      </p:to>
                                    </p:set>
                                    <p:animEffect transition="in" filter="fade">
                                      <p:cBhvr>
                                        <p:cTn id="12" dur="500"/>
                                        <p:tgtEl>
                                          <p:spTgt spid="3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6">
                                            <p:txEl>
                                              <p:pRg st="1" end="1"/>
                                            </p:txEl>
                                          </p:spTgt>
                                        </p:tgtEl>
                                        <p:attrNameLst>
                                          <p:attrName>style.visibility</p:attrName>
                                        </p:attrNameLst>
                                      </p:cBhvr>
                                      <p:to>
                                        <p:strVal val="visible"/>
                                      </p:to>
                                    </p:set>
                                    <p:animEffect transition="in" filter="fade">
                                      <p:cBhvr>
                                        <p:cTn id="17" dur="500"/>
                                        <p:tgtEl>
                                          <p:spTgt spid="3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6">
                                            <p:txEl>
                                              <p:pRg st="2" end="2"/>
                                            </p:txEl>
                                          </p:spTgt>
                                        </p:tgtEl>
                                        <p:attrNameLst>
                                          <p:attrName>style.visibility</p:attrName>
                                        </p:attrNameLst>
                                      </p:cBhvr>
                                      <p:to>
                                        <p:strVal val="visible"/>
                                      </p:to>
                                    </p:set>
                                    <p:animEffect transition="in" filter="fade">
                                      <p:cBhvr>
                                        <p:cTn id="22" dur="500"/>
                                        <p:tgtEl>
                                          <p:spTgt spid="3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6">
                                            <p:txEl>
                                              <p:pRg st="3" end="3"/>
                                            </p:txEl>
                                          </p:spTgt>
                                        </p:tgtEl>
                                        <p:attrNameLst>
                                          <p:attrName>style.visibility</p:attrName>
                                        </p:attrNameLst>
                                      </p:cBhvr>
                                      <p:to>
                                        <p:strVal val="visible"/>
                                      </p:to>
                                    </p:set>
                                    <p:animEffect transition="in" filter="fade">
                                      <p:cBhvr>
                                        <p:cTn id="27" dur="500"/>
                                        <p:tgtEl>
                                          <p:spTgt spid="3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6">
                                            <p:txEl>
                                              <p:pRg st="4" end="4"/>
                                            </p:txEl>
                                          </p:spTgt>
                                        </p:tgtEl>
                                        <p:attrNameLst>
                                          <p:attrName>style.visibility</p:attrName>
                                        </p:attrNameLst>
                                      </p:cBhvr>
                                      <p:to>
                                        <p:strVal val="visible"/>
                                      </p:to>
                                    </p:set>
                                    <p:animEffect transition="in" filter="fade">
                                      <p:cBhvr>
                                        <p:cTn id="32" dur="500"/>
                                        <p:tgtEl>
                                          <p:spTgt spid="3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P spid="34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139700" indent="0" algn="just">
              <a:lnSpc>
                <a:spcPct val="150000"/>
              </a:lnSpc>
              <a:buNone/>
            </a:pPr>
            <a:r>
              <a:rPr lang="es-ES" sz="1600" b="1" i="1" dirty="0">
                <a:effectLst/>
                <a:latin typeface="Courier Prime" panose="020B0604020202020204" charset="0"/>
                <a:ea typeface="Times New Roman" panose="02020603050405020304" pitchFamily="18" charset="0"/>
                <a:cs typeface="Courier New" panose="02070309020205020404" pitchFamily="49" charset="0"/>
              </a:rPr>
              <a:t>1. Es imposible no comunicar:</a:t>
            </a:r>
            <a:r>
              <a:rPr lang="es-ES" sz="1600" b="1" dirty="0">
                <a:effectLst/>
                <a:latin typeface="Courier Prime" panose="020B0604020202020204" charset="0"/>
                <a:ea typeface="Times New Roman" panose="02020603050405020304" pitchFamily="18" charset="0"/>
                <a:cs typeface="Courier New" panose="02070309020205020404" pitchFamily="49" charset="0"/>
              </a:rPr>
              <a:t> </a:t>
            </a:r>
            <a:r>
              <a:rPr lang="es-ES" sz="1600" dirty="0">
                <a:effectLst/>
                <a:latin typeface="Courier Prime" panose="020B0604020202020204" charset="0"/>
                <a:ea typeface="Times New Roman" panose="02020603050405020304" pitchFamily="18" charset="0"/>
                <a:cs typeface="Courier New" panose="02070309020205020404" pitchFamily="49" charset="0"/>
              </a:rPr>
              <a:t>de manera que esto es involuntario. Comunicarse no se limita solamente al hecho de hablar, sino que implica lo que hacemos y no hacemos, en el sentido de que estas acciones tienen un significado que se puede interpretar, alterando el comportamiento de quien recibe el mensaje.</a:t>
            </a:r>
          </a:p>
          <a:p>
            <a:pPr marL="139700" indent="0" algn="just">
              <a:lnSpc>
                <a:spcPct val="150000"/>
              </a:lnSpc>
              <a:buNone/>
            </a:pPr>
            <a:endParaRPr lang="es-ES" sz="1800" dirty="0">
              <a:latin typeface="Times New Roman" panose="02020603050405020304" pitchFamily="18" charset="0"/>
              <a:ea typeface="Times New Roman" panose="02020603050405020304" pitchFamily="18" charset="0"/>
            </a:endParaRPr>
          </a:p>
          <a:p>
            <a:pPr marL="139700" indent="0" algn="ctr">
              <a:lnSpc>
                <a:spcPct val="150000"/>
              </a:lnSpc>
              <a:buNone/>
            </a:pPr>
            <a:r>
              <a:rPr lang="es-ES" sz="1800" dirty="0">
                <a:effectLst/>
                <a:latin typeface="Courier Prime" panose="020B0604020202020204" charset="0"/>
                <a:ea typeface="Times New Roman" panose="02020603050405020304" pitchFamily="18" charset="0"/>
              </a:rPr>
              <a:t>¿Cuál es s</a:t>
            </a:r>
            <a:r>
              <a:rPr lang="es-ES" sz="1800" dirty="0">
                <a:latin typeface="Courier Prime" panose="020B0604020202020204" charset="0"/>
                <a:ea typeface="Times New Roman" panose="02020603050405020304" pitchFamily="18" charset="0"/>
              </a:rPr>
              <a:t>u importancia?</a:t>
            </a:r>
            <a:endParaRPr lang="es-ES" sz="1800" dirty="0">
              <a:effectLst/>
              <a:latin typeface="Courier Prime" panose="020B0604020202020204" charset="0"/>
              <a:ea typeface="Times New Roman" panose="02020603050405020304" pitchFamily="18" charset="0"/>
            </a:endParaRP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178537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0" lvl="0" indent="0" algn="just">
              <a:lnSpc>
                <a:spcPct val="150000"/>
              </a:lnSpc>
              <a:buNone/>
            </a:pPr>
            <a:r>
              <a:rPr lang="es-ES" b="1" i="1" dirty="0">
                <a:solidFill>
                  <a:schemeClr val="tx1"/>
                </a:solidFill>
                <a:effectLst/>
                <a:latin typeface="Courier Prime" panose="020B0604020202020204" charset="0"/>
                <a:ea typeface="Times New Roman" panose="02020603050405020304" pitchFamily="18" charset="0"/>
              </a:rPr>
              <a:t>2. Toda comunicación tiene un aspecto de contenido y uno de relación</a:t>
            </a:r>
            <a:r>
              <a:rPr lang="es-ES" i="1" dirty="0">
                <a:solidFill>
                  <a:schemeClr val="tx1"/>
                </a:solidFill>
                <a:effectLst/>
                <a:latin typeface="Courier Prime" panose="020B0604020202020204" charset="0"/>
                <a:ea typeface="Times New Roman" panose="02020603050405020304" pitchFamily="18" charset="0"/>
              </a:rPr>
              <a:t>; </a:t>
            </a:r>
            <a:r>
              <a:rPr lang="es-ES" dirty="0">
                <a:solidFill>
                  <a:schemeClr val="tx1"/>
                </a:solidFill>
                <a:effectLst/>
                <a:latin typeface="Courier Prime" panose="020B0604020202020204" charset="0"/>
                <a:ea typeface="Times New Roman" panose="02020603050405020304" pitchFamily="18" charset="0"/>
              </a:rPr>
              <a:t>el segundo califica al primero y es, por ende, una metacomunicación, ya que la relación dirige la manera en que el contenido va a ser interpretado. El contenido es el sistema de signos y la r</a:t>
            </a:r>
            <a:r>
              <a:rPr lang="es-CL" dirty="0">
                <a:solidFill>
                  <a:schemeClr val="tx1"/>
                </a:solidFill>
                <a:effectLst/>
                <a:latin typeface="Courier Prime" panose="020B0604020202020204" charset="0"/>
                <a:ea typeface="Times New Roman" panose="02020603050405020304" pitchFamily="18" charset="0"/>
              </a:rPr>
              <a:t>elación entre los comunicantes califica en un marco de entendimiento el contenido.</a:t>
            </a:r>
          </a:p>
          <a:p>
            <a:pPr marL="0" lvl="0" indent="0" algn="just">
              <a:lnSpc>
                <a:spcPct val="150000"/>
              </a:lnSpc>
              <a:buNone/>
            </a:pPr>
            <a:r>
              <a:rPr lang="es-ES" dirty="0">
                <a:solidFill>
                  <a:schemeClr val="tx1"/>
                </a:solidFill>
                <a:effectLst/>
                <a:latin typeface="Courier Prime" panose="020B0604020202020204" charset="0"/>
                <a:ea typeface="Times New Roman" panose="02020603050405020304" pitchFamily="18" charset="0"/>
              </a:rPr>
              <a:t>La relación ayuda a interpretar el contenido.</a:t>
            </a:r>
          </a:p>
          <a:p>
            <a:pPr marL="139700" indent="0" algn="just">
              <a:lnSpc>
                <a:spcPct val="150000"/>
              </a:lnSpc>
              <a:buNone/>
            </a:pPr>
            <a:endParaRPr lang="es-ES" b="1" dirty="0">
              <a:solidFill>
                <a:schemeClr val="tx1"/>
              </a:solidFill>
              <a:latin typeface="Courier Prime" panose="020B0604020202020204" charset="0"/>
              <a:ea typeface="Times New Roman" panose="02020603050405020304" pitchFamily="18" charset="0"/>
            </a:endParaRPr>
          </a:p>
          <a:p>
            <a:pPr marL="139700" indent="0" algn="just">
              <a:lnSpc>
                <a:spcPct val="150000"/>
              </a:lnSpc>
              <a:buNone/>
            </a:pPr>
            <a:r>
              <a:rPr lang="es-ES" b="0" dirty="0">
                <a:solidFill>
                  <a:schemeClr val="tx1"/>
                </a:solidFill>
                <a:effectLst/>
                <a:latin typeface="Courier Prime" panose="020B0604020202020204" charset="0"/>
                <a:ea typeface="Times New Roman" panose="02020603050405020304" pitchFamily="18" charset="0"/>
              </a:rPr>
              <a:t>Ejemplo: La mamá le dice a su hijo: “¿Qué estás planeando?” / El hijo le dice a su pareja pensando en que hacer más tarde “¿Qué estás planeando?”.</a:t>
            </a:r>
            <a:endParaRPr lang="es-ES" dirty="0">
              <a:solidFill>
                <a:schemeClr val="tx1"/>
              </a:solidFill>
              <a:effectLst/>
              <a:latin typeface="Courier Prime" panose="020B0604020202020204" charset="0"/>
              <a:ea typeface="Times New Roman" panose="02020603050405020304" pitchFamily="18" charset="0"/>
            </a:endParaRPr>
          </a:p>
          <a:p>
            <a:pPr marL="0" lvl="0" indent="0" algn="just">
              <a:lnSpc>
                <a:spcPct val="150000"/>
              </a:lnSpc>
              <a:buNone/>
            </a:pPr>
            <a:endParaRPr lang="es-ES" sz="1800" dirty="0">
              <a:effectLst/>
              <a:latin typeface="Times New Roman" panose="02020603050405020304" pitchFamily="18" charset="0"/>
              <a:ea typeface="Times New Roman" panose="02020603050405020304" pitchFamily="18" charset="0"/>
            </a:endParaRP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234527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0" lvl="0" indent="0" algn="just">
              <a:lnSpc>
                <a:spcPct val="150000"/>
              </a:lnSpc>
              <a:buNone/>
            </a:pPr>
            <a:r>
              <a:rPr lang="es-ES" b="1" i="1" dirty="0">
                <a:solidFill>
                  <a:schemeClr val="tx1"/>
                </a:solidFill>
                <a:effectLst/>
                <a:latin typeface="Courier Prime" panose="020B0604020202020204" charset="0"/>
                <a:ea typeface="Times New Roman" panose="02020603050405020304" pitchFamily="18" charset="0"/>
              </a:rPr>
              <a:t>3. Los seres humanos se comunican tanto digital como analógicamente</a:t>
            </a:r>
            <a:r>
              <a:rPr lang="es-ES" dirty="0">
                <a:solidFill>
                  <a:schemeClr val="tx1"/>
                </a:solidFill>
                <a:effectLst/>
                <a:latin typeface="Courier Prime" panose="020B0604020202020204" charset="0"/>
                <a:ea typeface="Times New Roman" panose="02020603050405020304" pitchFamily="18" charset="0"/>
              </a:rPr>
              <a:t>, es decir, tanto lo que se dice como la manera en que se dice. Por lo tanto, se debe considerar tanto las palabras como otros aspectos tales como los </a:t>
            </a:r>
            <a:r>
              <a:rPr lang="es-ES" b="1" dirty="0">
                <a:solidFill>
                  <a:schemeClr val="tx1"/>
                </a:solidFill>
                <a:effectLst/>
                <a:latin typeface="Courier Prime" panose="020B0604020202020204" charset="0"/>
                <a:ea typeface="Times New Roman" panose="02020603050405020304" pitchFamily="18" charset="0"/>
              </a:rPr>
              <a:t>gestos, el tono, la distancia y la posición</a:t>
            </a:r>
            <a:r>
              <a:rPr lang="es-ES" dirty="0">
                <a:solidFill>
                  <a:schemeClr val="tx1"/>
                </a:solidFill>
                <a:effectLst/>
                <a:latin typeface="Courier Prime" panose="020B0604020202020204" charset="0"/>
                <a:ea typeface="Times New Roman" panose="02020603050405020304" pitchFamily="18" charset="0"/>
              </a:rPr>
              <a:t>.</a:t>
            </a:r>
          </a:p>
          <a:p>
            <a:pPr marL="0" indent="0" algn="just">
              <a:lnSpc>
                <a:spcPct val="150000"/>
              </a:lnSpc>
              <a:buNone/>
            </a:pPr>
            <a:r>
              <a:rPr lang="es-CL" b="1" dirty="0">
                <a:solidFill>
                  <a:schemeClr val="tx1"/>
                </a:solidFill>
                <a:effectLst/>
                <a:latin typeface="Courier Prime" panose="020B0604020202020204" charset="0"/>
                <a:ea typeface="Times New Roman" panose="02020603050405020304" pitchFamily="18" charset="0"/>
              </a:rPr>
              <a:t> </a:t>
            </a:r>
            <a:endParaRPr lang="es-ES" dirty="0">
              <a:solidFill>
                <a:schemeClr val="tx1"/>
              </a:solidFill>
              <a:effectLst/>
              <a:latin typeface="Courier Prime" panose="020B0604020202020204" charset="0"/>
              <a:ea typeface="Times New Roman" panose="02020603050405020304" pitchFamily="18" charset="0"/>
            </a:endParaRPr>
          </a:p>
          <a:p>
            <a:pPr marL="0" indent="0" algn="just">
              <a:lnSpc>
                <a:spcPct val="150000"/>
              </a:lnSpc>
              <a:buNone/>
            </a:pPr>
            <a:r>
              <a:rPr lang="es-ES" b="0" dirty="0">
                <a:solidFill>
                  <a:schemeClr val="tx1"/>
                </a:solidFill>
                <a:effectLst/>
                <a:latin typeface="Courier Prime" panose="020B0604020202020204" charset="0"/>
                <a:ea typeface="Times New Roman" panose="02020603050405020304" pitchFamily="18" charset="0"/>
              </a:rPr>
              <a:t>Ejemplo: La profesora le dice “deja de molestar” a uno de sus estudiantes en tono amenazante y con mirada desafiante; y en otro contexto le dice a su pareja “ya </a:t>
            </a:r>
            <a:r>
              <a:rPr lang="es-ES" b="0" i="1" dirty="0" err="1">
                <a:solidFill>
                  <a:schemeClr val="tx1"/>
                </a:solidFill>
                <a:effectLst/>
                <a:latin typeface="Courier Prime" panose="020B0604020202020204" charset="0"/>
                <a:ea typeface="Times New Roman" panose="02020603050405020304" pitchFamily="18" charset="0"/>
              </a:rPr>
              <a:t>poh</a:t>
            </a:r>
            <a:r>
              <a:rPr lang="es-ES" b="0" i="1" dirty="0">
                <a:solidFill>
                  <a:schemeClr val="tx1"/>
                </a:solidFill>
                <a:effectLst/>
                <a:latin typeface="Courier Prime" panose="020B0604020202020204" charset="0"/>
                <a:ea typeface="Times New Roman" panose="02020603050405020304" pitchFamily="18" charset="0"/>
              </a:rPr>
              <a:t> </a:t>
            </a:r>
            <a:r>
              <a:rPr lang="es-ES" b="0" dirty="0">
                <a:solidFill>
                  <a:schemeClr val="tx1"/>
                </a:solidFill>
                <a:effectLst/>
                <a:latin typeface="Courier Prime" panose="020B0604020202020204" charset="0"/>
                <a:ea typeface="Times New Roman" panose="02020603050405020304" pitchFamily="18" charset="0"/>
              </a:rPr>
              <a:t>deja de molestar” mientras los dos ríen, luego de hacerse bromas mutuamente. </a:t>
            </a:r>
            <a:endParaRPr lang="es-ES" dirty="0">
              <a:solidFill>
                <a:schemeClr val="tx1"/>
              </a:solidFill>
              <a:effectLst/>
              <a:latin typeface="Courier Prime" panose="020B0604020202020204" charset="0"/>
              <a:ea typeface="Times New Roman" panose="02020603050405020304" pitchFamily="18" charset="0"/>
            </a:endParaRPr>
          </a:p>
          <a:p>
            <a:pPr marL="0" lvl="0" indent="0" algn="just">
              <a:lnSpc>
                <a:spcPct val="150000"/>
              </a:lnSpc>
              <a:buNone/>
            </a:pPr>
            <a:endParaRPr lang="es-ES" sz="1800" dirty="0">
              <a:effectLst/>
              <a:latin typeface="Times New Roman" panose="02020603050405020304" pitchFamily="18" charset="0"/>
              <a:ea typeface="Times New Roman" panose="02020603050405020304" pitchFamily="18" charset="0"/>
            </a:endParaRP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36442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0" lvl="0" indent="0" algn="just">
              <a:lnSpc>
                <a:spcPct val="150000"/>
              </a:lnSpc>
              <a:buNone/>
            </a:pPr>
            <a:r>
              <a:rPr lang="es-ES" sz="1600" b="1" i="1" dirty="0">
                <a:effectLst/>
                <a:latin typeface="Courier Prime" panose="020B0604020202020204" charset="0"/>
                <a:ea typeface="Times New Roman" panose="02020603050405020304" pitchFamily="18" charset="0"/>
              </a:rPr>
              <a:t>4. Todos los intercambios comunicacionales son simétricos o complementarios: </a:t>
            </a:r>
            <a:r>
              <a:rPr lang="es-ES" sz="1600" dirty="0">
                <a:effectLst/>
                <a:latin typeface="Courier Prime" panose="020B0604020202020204" charset="0"/>
                <a:ea typeface="Times New Roman" panose="02020603050405020304" pitchFamily="18" charset="0"/>
              </a:rPr>
              <a:t>hay que tener en cuenta que puede haber relaciones de simetría o complementariedad en las relaciones comunicativas, según si todos tienen el mismo rol o posición de poder o bien dicha relación es desigual. Influye la información entregada, la relación y jerarquía.</a:t>
            </a:r>
          </a:p>
          <a:p>
            <a:pPr algn="just">
              <a:lnSpc>
                <a:spcPct val="150000"/>
              </a:lnSpc>
            </a:pPr>
            <a:endParaRPr lang="es-ES" sz="1600" dirty="0">
              <a:effectLst/>
              <a:latin typeface="Courier Prime" panose="020B0604020202020204" charset="0"/>
              <a:ea typeface="Times New Roman" panose="02020603050405020304" pitchFamily="18" charset="0"/>
            </a:endParaRPr>
          </a:p>
          <a:p>
            <a:pPr marL="139700" indent="0" algn="just">
              <a:lnSpc>
                <a:spcPct val="150000"/>
              </a:lnSpc>
              <a:buNone/>
            </a:pPr>
            <a:r>
              <a:rPr lang="es-ES" sz="1600" dirty="0">
                <a:effectLst/>
                <a:latin typeface="Courier Prime" panose="020B0604020202020204" charset="0"/>
                <a:ea typeface="Times New Roman" panose="02020603050405020304" pitchFamily="18" charset="0"/>
              </a:rPr>
              <a:t>Ejemplo: Una relación simétrica se genera entre </a:t>
            </a:r>
            <a:r>
              <a:rPr lang="es-ES" sz="1600" dirty="0" err="1">
                <a:effectLst/>
                <a:latin typeface="Courier Prime" panose="020B0604020202020204" charset="0"/>
                <a:ea typeface="Times New Roman" panose="02020603050405020304" pitchFamily="18" charset="0"/>
              </a:rPr>
              <a:t>amigxs</a:t>
            </a:r>
            <a:r>
              <a:rPr lang="es-ES" sz="1600" dirty="0">
                <a:effectLst/>
                <a:latin typeface="Courier Prime" panose="020B0604020202020204" charset="0"/>
                <a:ea typeface="Times New Roman" panose="02020603050405020304" pitchFamily="18" charset="0"/>
              </a:rPr>
              <a:t> y complementaria entre padres e </a:t>
            </a:r>
            <a:r>
              <a:rPr lang="es-ES" sz="1600" dirty="0" err="1">
                <a:effectLst/>
                <a:latin typeface="Courier Prime" panose="020B0604020202020204" charset="0"/>
                <a:ea typeface="Times New Roman" panose="02020603050405020304" pitchFamily="18" charset="0"/>
              </a:rPr>
              <a:t>hijxs</a:t>
            </a:r>
            <a:r>
              <a:rPr lang="es-ES" sz="1600" dirty="0">
                <a:effectLst/>
                <a:latin typeface="Courier Prime" panose="020B0604020202020204" charset="0"/>
                <a:ea typeface="Times New Roman" panose="02020603050405020304" pitchFamily="18" charset="0"/>
              </a:rPr>
              <a:t>.</a:t>
            </a:r>
          </a:p>
          <a:p>
            <a:pPr marL="0" lvl="0" indent="0" algn="just">
              <a:lnSpc>
                <a:spcPct val="150000"/>
              </a:lnSpc>
              <a:buNone/>
            </a:pPr>
            <a:endParaRPr lang="es-ES" sz="1800" dirty="0">
              <a:effectLst/>
              <a:latin typeface="Times New Roman" panose="02020603050405020304" pitchFamily="18" charset="0"/>
              <a:ea typeface="Times New Roman" panose="02020603050405020304" pitchFamily="18" charset="0"/>
            </a:endParaRP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330118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205068" y="318892"/>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Axiomas de la comunicación</a:t>
            </a:r>
            <a:endParaRPr dirty="0">
              <a:solidFill>
                <a:schemeClr val="accent3"/>
              </a:solidFill>
            </a:endParaRPr>
          </a:p>
        </p:txBody>
      </p:sp>
      <p:sp>
        <p:nvSpPr>
          <p:cNvPr id="346" name="Google Shape;346;p34"/>
          <p:cNvSpPr txBox="1">
            <a:spLocks noGrp="1"/>
          </p:cNvSpPr>
          <p:nvPr>
            <p:ph type="body" idx="1"/>
          </p:nvPr>
        </p:nvSpPr>
        <p:spPr>
          <a:xfrm>
            <a:off x="84687" y="1139810"/>
            <a:ext cx="8640981" cy="3416400"/>
          </a:xfrm>
          <a:prstGeom prst="rect">
            <a:avLst/>
          </a:prstGeom>
        </p:spPr>
        <p:txBody>
          <a:bodyPr spcFirstLastPara="1" wrap="square" lIns="91425" tIns="91425" rIns="91425" bIns="91425" anchor="t" anchorCtr="0">
            <a:noAutofit/>
          </a:bodyPr>
          <a:lstStyle/>
          <a:p>
            <a:pPr marL="0" lvl="0" indent="0" algn="just">
              <a:lnSpc>
                <a:spcPct val="150000"/>
              </a:lnSpc>
              <a:buNone/>
            </a:pPr>
            <a:r>
              <a:rPr lang="es-CL" b="1" i="1" dirty="0">
                <a:effectLst/>
                <a:latin typeface="Courier Prime" panose="020B0604020202020204" charset="0"/>
                <a:ea typeface="Times New Roman" panose="02020603050405020304" pitchFamily="18" charset="0"/>
              </a:rPr>
              <a:t>5. La naturaleza de una relación depende de la puntuación de las secuencias de la comunicación entre los participantes: </a:t>
            </a:r>
            <a:r>
              <a:rPr lang="es-ES" dirty="0">
                <a:effectLst/>
                <a:latin typeface="Courier Prime" panose="020B0604020202020204" charset="0"/>
                <a:ea typeface="Times New Roman" panose="02020603050405020304" pitchFamily="18" charset="0"/>
              </a:rPr>
              <a:t>el emisor y el receptor se afectan mutuamente, generando el uno una reacción en el otro y generando una secuencia determinada, siendo la </a:t>
            </a:r>
            <a:r>
              <a:rPr lang="es-CL" dirty="0">
                <a:effectLst/>
                <a:latin typeface="Courier Prime" panose="020B0604020202020204" charset="0"/>
                <a:ea typeface="Times New Roman" panose="02020603050405020304" pitchFamily="18" charset="0"/>
              </a:rPr>
              <a:t>comunicación una secuencia interrumpida de hechos. Por otra parte la lectura de las relaciones o las realidades en que participa se llama “puntuación”.</a:t>
            </a:r>
            <a:endParaRPr lang="es-ES" dirty="0">
              <a:effectLst/>
              <a:latin typeface="Courier Prime" panose="020B0604020202020204" charset="0"/>
              <a:ea typeface="Times New Roman" panose="02020603050405020304" pitchFamily="18" charset="0"/>
            </a:endParaRPr>
          </a:p>
          <a:p>
            <a:pPr marL="139700" indent="0" algn="just">
              <a:lnSpc>
                <a:spcPct val="150000"/>
              </a:lnSpc>
              <a:buNone/>
            </a:pPr>
            <a:r>
              <a:rPr lang="es-CL" dirty="0">
                <a:effectLst/>
                <a:latin typeface="Courier Prime" panose="020B0604020202020204" charset="0"/>
                <a:ea typeface="Times New Roman" panose="02020603050405020304" pitchFamily="18" charset="0"/>
              </a:rPr>
              <a:t> </a:t>
            </a:r>
            <a:endParaRPr lang="es-ES" dirty="0">
              <a:effectLst/>
              <a:latin typeface="Courier Prime" panose="020B0604020202020204" charset="0"/>
              <a:ea typeface="Times New Roman" panose="02020603050405020304" pitchFamily="18" charset="0"/>
            </a:endParaRPr>
          </a:p>
          <a:p>
            <a:pPr marL="0" indent="0" algn="just">
              <a:lnSpc>
                <a:spcPct val="150000"/>
              </a:lnSpc>
              <a:buNone/>
            </a:pPr>
            <a:r>
              <a:rPr lang="es-CL" dirty="0">
                <a:effectLst/>
                <a:latin typeface="Courier Prime" panose="020B0604020202020204" charset="0"/>
                <a:ea typeface="Times New Roman" panose="02020603050405020304" pitchFamily="18" charset="0"/>
              </a:rPr>
              <a:t>Ejemplo: Bernardo le dice con remordimiento a su pareja “recuerdo que hace 5 años hablaste con Pedro y lo abrazaste muy afectuosamente” y su pareja responde “la verdad es que no me acuerdo…” Aquí se puede evidenciar como secuencian los hechos de manera diferente. En otras palabras, tener distintas versiones de una situación.</a:t>
            </a:r>
            <a:endParaRPr lang="es-ES" dirty="0">
              <a:effectLst/>
              <a:latin typeface="Courier Prime" panose="020B0604020202020204" charset="0"/>
              <a:ea typeface="Times New Roman" panose="02020603050405020304" pitchFamily="18" charset="0"/>
            </a:endParaRPr>
          </a:p>
          <a:p>
            <a:pPr marL="0" lvl="0" indent="0" algn="just">
              <a:lnSpc>
                <a:spcPct val="150000"/>
              </a:lnSpc>
              <a:buNone/>
            </a:pPr>
            <a:endParaRPr lang="es-ES" sz="1800" dirty="0">
              <a:effectLst/>
              <a:latin typeface="Times New Roman" panose="02020603050405020304" pitchFamily="18" charset="0"/>
              <a:ea typeface="Times New Roman" panose="02020603050405020304" pitchFamily="18" charset="0"/>
            </a:endParaRPr>
          </a:p>
          <a:p>
            <a:pPr marL="0" indent="0">
              <a:buNone/>
            </a:pPr>
            <a:endParaRPr lang="es-ES" dirty="0"/>
          </a:p>
          <a:p>
            <a:pPr marL="0" lvl="0" indent="0" algn="l" rtl="0">
              <a:spcBef>
                <a:spcPts val="0"/>
              </a:spcBef>
              <a:spcAft>
                <a:spcPts val="0"/>
              </a:spcAft>
              <a:buNone/>
            </a:pPr>
            <a:endParaRPr sz="1000" dirty="0">
              <a:solidFill>
                <a:schemeClr val="dk1"/>
              </a:solidFill>
            </a:endParaRPr>
          </a:p>
          <a:p>
            <a:pPr marL="0" lvl="0" indent="0" algn="l" rtl="0">
              <a:spcBef>
                <a:spcPts val="1000"/>
              </a:spcBef>
              <a:spcAft>
                <a:spcPts val="1000"/>
              </a:spcAft>
              <a:buNone/>
            </a:pPr>
            <a:endParaRPr sz="1000" dirty="0"/>
          </a:p>
        </p:txBody>
      </p:sp>
    </p:spTree>
    <p:extLst>
      <p:ext uri="{BB962C8B-B14F-4D97-AF65-F5344CB8AC3E}">
        <p14:creationId xmlns:p14="http://schemas.microsoft.com/office/powerpoint/2010/main" val="90012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theme/theme1.xml><?xml version="1.0" encoding="utf-8"?>
<a:theme xmlns:a="http://schemas.openxmlformats.org/drawingml/2006/main" name="Heimat Presentation by Slidesgo">
  <a:themeElements>
    <a:clrScheme name="Simple Light">
      <a:dk1>
        <a:srgbClr val="4D3C3C"/>
      </a:dk1>
      <a:lt1>
        <a:srgbClr val="FFFFFF"/>
      </a:lt1>
      <a:dk2>
        <a:srgbClr val="595959"/>
      </a:dk2>
      <a:lt2>
        <a:srgbClr val="EEEEEE"/>
      </a:lt2>
      <a:accent1>
        <a:srgbClr val="CC6462"/>
      </a:accent1>
      <a:accent2>
        <a:srgbClr val="EBE1D0"/>
      </a:accent2>
      <a:accent3>
        <a:srgbClr val="4D3C3C"/>
      </a:accent3>
      <a:accent4>
        <a:srgbClr val="9A4D4A"/>
      </a:accent4>
      <a:accent5>
        <a:srgbClr val="FFD966"/>
      </a:accent5>
      <a:accent6>
        <a:srgbClr val="FBF8F4"/>
      </a:accent6>
      <a:hlink>
        <a:srgbClr val="CC64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2268</Words>
  <Application>Microsoft Office PowerPoint</Application>
  <PresentationFormat>Presentación en pantalla (16:9)</PresentationFormat>
  <Paragraphs>138</Paragraphs>
  <Slides>20</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Times New Roman</vt:lpstr>
      <vt:lpstr>Montserrat Medium</vt:lpstr>
      <vt:lpstr>Courier Prime</vt:lpstr>
      <vt:lpstr>Courier New</vt:lpstr>
      <vt:lpstr>Arial</vt:lpstr>
      <vt:lpstr>Montserrat SemiBold</vt:lpstr>
      <vt:lpstr>Heimat Presentation by Slidesgo</vt:lpstr>
      <vt:lpstr>Axiomas y patologías de la comunicación</vt:lpstr>
      <vt:lpstr>Contextualización</vt:lpstr>
      <vt:lpstr>Axiomas de la comunicación</vt:lpstr>
      <vt:lpstr>Axiomas de la comunicación</vt:lpstr>
      <vt:lpstr>Axiomas de la comunicación</vt:lpstr>
      <vt:lpstr>Axiomas de la comunicación</vt:lpstr>
      <vt:lpstr>Axiomas de la comunicación</vt:lpstr>
      <vt:lpstr>Axiomas de la comunicación</vt:lpstr>
      <vt:lpstr>Axiomas de la comunicación</vt:lpstr>
      <vt:lpstr>La comunicación se considera patológica cuando en lugar de crear lazos positivos con otras personas, se contribuye a alejarlas favoreciendo la incomprensión, el resentimiento y la confusión.</vt:lpstr>
      <vt:lpstr>Patologías axioma 1: es imposible no comunicar</vt:lpstr>
      <vt:lpstr>Caso: Pedro y Juan son desconocidos y están sentados al lado del otro en una micro llena. Pedro desea entablar una conversación, sin embargo, Juan no quiere. Debido a que no hay más asientos disponibles, Juan no puede bajar del transporte hasta llegar a su destino. Tengamos en cuenta que tampoco puede no comunicar (siempre comunicamos, ya sea de manera verbal o no verbal). Por lo tanto, existen las siguientes opciones: </vt:lpstr>
      <vt:lpstr>Patologías axioma 2: toda comunicación tiene un aspecto de contenido y uno de relación.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Patologías de los axiomas de la comunicación:  parte 1</dc:title>
  <cp:lastModifiedBy>manuel muñoz vergara</cp:lastModifiedBy>
  <cp:revision>27</cp:revision>
  <dcterms:modified xsi:type="dcterms:W3CDTF">2022-03-21T19:10:54Z</dcterms:modified>
</cp:coreProperties>
</file>